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62100" cx="13432525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Open Sans ExtraBold"/>
      <p:bold r:id="rId23"/>
      <p:boldItalic r:id="rId24"/>
    </p:embeddedFont>
    <p:embeddedFont>
      <p:font typeface="Open Sans Medium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2">
          <p15:clr>
            <a:srgbClr val="A4A3A4"/>
          </p15:clr>
        </p15:guide>
        <p15:guide id="2" pos="42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2" orient="horz"/>
        <p:guide pos="42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OpenSansExtraBold-boldItalic.fntdata"/><Relationship Id="rId23" Type="http://schemas.openxmlformats.org/officeDocument/2006/relationships/font" Target="fonts/OpenSa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Medium-bold.fntdata"/><Relationship Id="rId25" Type="http://schemas.openxmlformats.org/officeDocument/2006/relationships/font" Target="fonts/OpenSansMedium-regular.fntdata"/><Relationship Id="rId28" Type="http://schemas.openxmlformats.org/officeDocument/2006/relationships/font" Target="fonts/OpenSansMedium-boldItalic.fntdata"/><Relationship Id="rId27" Type="http://schemas.openxmlformats.org/officeDocument/2006/relationships/font" Target="fonts/Open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a1399be6a_0_0:notes"/>
          <p:cNvSpPr/>
          <p:nvPr>
            <p:ph idx="2" type="sldImg"/>
          </p:nvPr>
        </p:nvSpPr>
        <p:spPr>
          <a:xfrm>
            <a:off x="383841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2a1399b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c0419ce79_1_357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c0419ce79_1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c0419ce79_1_377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c0419ce79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c53efbbc1_0_12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c53efbb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c0419ce79_1_99:notes"/>
          <p:cNvSpPr/>
          <p:nvPr>
            <p:ph idx="2" type="sldImg"/>
          </p:nvPr>
        </p:nvSpPr>
        <p:spPr>
          <a:xfrm>
            <a:off x="383840" y="685800"/>
            <a:ext cx="60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2c0419ce79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c0419ce79_1_159:notes"/>
          <p:cNvSpPr/>
          <p:nvPr>
            <p:ph idx="2" type="sldImg"/>
          </p:nvPr>
        </p:nvSpPr>
        <p:spPr>
          <a:xfrm>
            <a:off x="688087" y="1143000"/>
            <a:ext cx="5481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12c0419ce79_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12c0419ce79_1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c0419ce79_1_165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c0419ce79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c0419ce79_1_253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c0419ce79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c0419ce79_1_225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c0419ce79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c0419ce79_1_341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c0419ce79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c0419ce79_1_293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c0419ce79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c0419ce79_1_309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c0419ce79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c0419ce79_1_348:notes"/>
          <p:cNvSpPr/>
          <p:nvPr>
            <p:ph idx="2" type="sldImg"/>
          </p:nvPr>
        </p:nvSpPr>
        <p:spPr>
          <a:xfrm>
            <a:off x="383841" y="685800"/>
            <a:ext cx="609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c0419ce79_1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7973100" cy="756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887" y="6219895"/>
            <a:ext cx="88122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457887" y="1626252"/>
            <a:ext cx="125169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887" y="4634479"/>
            <a:ext cx="125169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937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>
            <p:ph idx="2" type="pic"/>
          </p:nvPr>
        </p:nvSpPr>
        <p:spPr>
          <a:xfrm>
            <a:off x="0" y="0"/>
            <a:ext cx="13432500" cy="756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 1" showMasterSp="0">
  <p:cSld name="10_Custom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>
            <p:ph idx="2" type="pic"/>
          </p:nvPr>
        </p:nvSpPr>
        <p:spPr>
          <a:xfrm>
            <a:off x="0" y="0"/>
            <a:ext cx="7973100" cy="756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57899" y="1094692"/>
            <a:ext cx="125169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57887" y="4166800"/>
            <a:ext cx="125169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887" y="3162232"/>
            <a:ext cx="125169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887" y="654287"/>
            <a:ext cx="12516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887" y="1694397"/>
            <a:ext cx="125169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887" y="654287"/>
            <a:ext cx="12516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57887" y="1694397"/>
            <a:ext cx="58758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7098790" y="1694397"/>
            <a:ext cx="58758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57887" y="654287"/>
            <a:ext cx="12516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887" y="816857"/>
            <a:ext cx="41250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887" y="2043024"/>
            <a:ext cx="41250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720177" y="661822"/>
            <a:ext cx="9354300" cy="60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6716263" y="-184"/>
            <a:ext cx="6716400" cy="75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390019" y="1813044"/>
            <a:ext cx="59424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90019" y="4121150"/>
            <a:ext cx="59424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7256120" y="1064553"/>
            <a:ext cx="5636400" cy="54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887" y="654287"/>
            <a:ext cx="12516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887" y="1694397"/>
            <a:ext cx="125169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134350" spcFirstLastPara="1" rIns="134350" wrap="square" tIns="134350">
            <a:normAutofit/>
          </a:bodyPr>
          <a:lstStyle>
            <a:lvl1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446030" y="6855976"/>
            <a:ext cx="80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350" lIns="134350" spcFirstLastPara="1" rIns="134350" wrap="square" tIns="1343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://www.integraccs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://www.integracc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integra-scm.atlassian.net/wiki/spaces/UVE/overview" TargetMode="External"/><Relationship Id="rId5" Type="http://schemas.openxmlformats.org/officeDocument/2006/relationships/hyperlink" Target="https://www.youtube.com/channel/UC49Ea-uftLN9w6S92vg4HGg/playlists" TargetMode="External"/><Relationship Id="rId6" Type="http://schemas.openxmlformats.org/officeDocument/2006/relationships/hyperlink" Target="https://integra-scm.atlassian.net/wiki/spaces/UVE/pages/407702588/13.+Tutorial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://www.integraccs.com" TargetMode="External"/><Relationship Id="rId5" Type="http://schemas.openxmlformats.org/officeDocument/2006/relationships/hyperlink" Target="http://www.integraccs.com" TargetMode="External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54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6"/>
          <p:cNvGrpSpPr/>
          <p:nvPr/>
        </p:nvGrpSpPr>
        <p:grpSpPr>
          <a:xfrm>
            <a:off x="5131060" y="1339689"/>
            <a:ext cx="3171332" cy="4882697"/>
            <a:chOff x="225925" y="2081875"/>
            <a:chExt cx="2751459" cy="4211400"/>
          </a:xfrm>
        </p:grpSpPr>
        <p:sp>
          <p:nvSpPr>
            <p:cNvPr id="61" name="Google Shape;61;p16"/>
            <p:cNvSpPr/>
            <p:nvPr/>
          </p:nvSpPr>
          <p:spPr>
            <a:xfrm>
              <a:off x="2641084" y="2521788"/>
              <a:ext cx="336300" cy="2674200"/>
            </a:xfrm>
            <a:prstGeom prst="roundRect">
              <a:avLst>
                <a:gd fmla="val 50000" name="adj"/>
              </a:avLst>
            </a:prstGeom>
            <a:solidFill>
              <a:srgbClr val="740CE8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2037294" y="3220471"/>
              <a:ext cx="336300" cy="2397900"/>
            </a:xfrm>
            <a:prstGeom prst="roundRect">
              <a:avLst>
                <a:gd fmla="val 50000" name="adj"/>
              </a:avLst>
            </a:prstGeom>
            <a:solidFill>
              <a:srgbClr val="ED1F27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433504" y="2081875"/>
              <a:ext cx="336300" cy="4211400"/>
            </a:xfrm>
            <a:prstGeom prst="roundRect">
              <a:avLst>
                <a:gd fmla="val 50000" name="adj"/>
              </a:avLst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829715" y="2392422"/>
              <a:ext cx="336300" cy="3432900"/>
            </a:xfrm>
            <a:prstGeom prst="roundRect">
              <a:avLst>
                <a:gd fmla="val 50000" name="adj"/>
              </a:avLst>
            </a:prstGeom>
            <a:solidFill>
              <a:srgbClr val="4BAB92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225925" y="2817101"/>
              <a:ext cx="336300" cy="2378700"/>
            </a:xfrm>
            <a:prstGeom prst="roundRect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900" y="6582050"/>
            <a:ext cx="1599438" cy="53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4">
            <a:alphaModFix/>
          </a:blip>
          <a:srcRect b="0" l="3113" r="3104" t="0"/>
          <a:stretch/>
        </p:blipFill>
        <p:spPr>
          <a:xfrm>
            <a:off x="785246" y="6574677"/>
            <a:ext cx="1644676" cy="54194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1362998" y="3034397"/>
            <a:ext cx="10706400" cy="14934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Guía de soporte</a:t>
            </a:r>
            <a:endParaRPr b="1" i="0" sz="4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s" sz="2200" u="none" cap="none" strike="noStrike">
                <a:solidFill>
                  <a:srgbClr val="CCEAFF"/>
                </a:solidFill>
                <a:latin typeface="Poppins"/>
                <a:ea typeface="Poppins"/>
                <a:cs typeface="Poppins"/>
                <a:sym typeface="Poppins"/>
              </a:rPr>
              <a:t>uContact net2phone</a:t>
            </a:r>
            <a:r>
              <a:rPr b="1" i="0" lang="es" sz="2200" u="none" cap="none" strike="noStrike">
                <a:solidFill>
                  <a:srgbClr val="FD495C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b="1" i="0" lang="es" sz="2200" u="none" cap="none" strike="noStrike">
                <a:solidFill>
                  <a:srgbClr val="E1636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4000" u="none" cap="none" strike="noStrike">
              <a:solidFill>
                <a:srgbClr val="E1636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3925716" y="6616022"/>
            <a:ext cx="5558400" cy="473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t" bIns="135500" lIns="135500" spcFirstLastPara="1" rIns="135500" wrap="square" tIns="135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www.net2phone.com</a:t>
            </a:r>
            <a:r>
              <a:rPr b="1" i="0" lang="e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/ccaas</a:t>
            </a:r>
            <a:endParaRPr b="1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866400" y="90900"/>
            <a:ext cx="53928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PORTAL DE SOPORTE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PRIORIDADES AL REPORTAR UN CASO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 rotWithShape="1">
          <a:blip r:embed="rId4">
            <a:alphaModFix/>
          </a:blip>
          <a:srcRect b="1152" l="0" r="0" t="1152"/>
          <a:stretch/>
        </p:blipFill>
        <p:spPr>
          <a:xfrm>
            <a:off x="706067" y="2510450"/>
            <a:ext cx="1910133" cy="25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>
            <a:off x="938075" y="5069400"/>
            <a:ext cx="3881400" cy="19338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FFBC5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8613025" y="2110950"/>
            <a:ext cx="3881400" cy="23814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A562F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4775575" y="3640675"/>
            <a:ext cx="3881400" cy="2511300"/>
          </a:xfrm>
          <a:prstGeom prst="roundRect">
            <a:avLst>
              <a:gd fmla="val 1774" name="adj"/>
            </a:avLst>
          </a:prstGeom>
          <a:noFill/>
          <a:ln cap="flat" cmpd="sng" w="28575">
            <a:solidFill>
              <a:srgbClr val="F2757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1129400" y="5436138"/>
            <a:ext cx="33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Cuando el incidente no afecta significativamente a la funcionalidad del sistema.</a:t>
            </a:r>
            <a:endParaRPr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021257" y="4007413"/>
            <a:ext cx="339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Cuando el incidente afecta las operaciones del centro de atención, el cual puede seguir operando pero con una pérdida significativa en la productividad y nivel de servicio</a:t>
            </a:r>
            <a:endParaRPr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8913089" y="2477688"/>
            <a:ext cx="339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Cuando una parte significativa del Sistema Instalado no funciona o no funciona correctamente, impactando severamente el desarrollo de las actividades del negocio.</a:t>
            </a:r>
            <a:endParaRPr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938050" y="5018900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FFB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8613000" y="2060450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A56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4775550" y="3590175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F275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324425" y="4723088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" sz="22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Baja</a:t>
            </a:r>
            <a:endParaRPr i="0" sz="22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4819525" y="3294363"/>
            <a:ext cx="37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" sz="22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Media</a:t>
            </a:r>
            <a:endParaRPr i="0" sz="22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9108125" y="1764638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s" sz="22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Alta</a:t>
            </a:r>
            <a:endParaRPr i="0" sz="22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866400" y="90900"/>
            <a:ext cx="63984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TIEMPOS DE RESPUESTA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ATENCIÓN A INCIDENTES DE SOPORTE TÉCNICO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927650" y="2698726"/>
            <a:ext cx="3793500" cy="15681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4819500" y="2698726"/>
            <a:ext cx="3793500" cy="15681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8711350" y="2698726"/>
            <a:ext cx="3793500" cy="15681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1063725" y="4016713"/>
            <a:ext cx="3521400" cy="15681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00254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4955550" y="4016713"/>
            <a:ext cx="3521400" cy="15681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00254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8847375" y="4016713"/>
            <a:ext cx="3521400" cy="15681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00254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324425" y="248083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s" sz="17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Gravedad Baja</a:t>
            </a:r>
            <a:endParaRPr i="0" sz="17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819525" y="2480838"/>
            <a:ext cx="379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7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Gravedad Media</a:t>
            </a:r>
            <a:endParaRPr i="0" sz="17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9108125" y="248083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7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Gravedad Alta</a:t>
            </a:r>
            <a:endParaRPr i="0" sz="1700" u="none" cap="none" strike="noStrike">
              <a:solidFill>
                <a:srgbClr val="0025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8913089" y="4261913"/>
            <a:ext cx="33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Respuesta: 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dentro de 2 horas hábiles siguientes al reporte del incidente.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5021239" y="4261913"/>
            <a:ext cx="33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Respuesta: 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dentro de 5 horas hábiles siguientes al reporte del incidente.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1129389" y="4261913"/>
            <a:ext cx="33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Respuesta: 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dentro de las 24 horas hábiles siguientes al reporte del incidente</a:t>
            </a:r>
            <a:endParaRPr b="1" i="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938050" y="1977275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FFB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8613000" y="1977275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A56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4775550" y="1977275"/>
            <a:ext cx="3881400" cy="159600"/>
          </a:xfrm>
          <a:prstGeom prst="roundRect">
            <a:avLst>
              <a:gd fmla="val 16667" name="adj"/>
            </a:avLst>
          </a:prstGeom>
          <a:solidFill>
            <a:srgbClr val="F275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866400" y="90900"/>
            <a:ext cx="63984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TIEMPOS DE RESPUESTA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ATENCIÓN A INCIDENTES DE SOPORTE TÉCNICO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1065050" y="1525425"/>
            <a:ext cx="4083000" cy="3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Cuando el equipo de Soporte responda sobre el incidente les llegará un correo con la notificación.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Una vez que el incidente se de por finalizado también llegará un correo para que valoren el servicio brindado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Estos son datos muy importantes para seguir creciendo juntos.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4" name="Google Shape;254;p27"/>
          <p:cNvGrpSpPr/>
          <p:nvPr/>
        </p:nvGrpSpPr>
        <p:grpSpPr>
          <a:xfrm>
            <a:off x="6211200" y="2538100"/>
            <a:ext cx="6942377" cy="4023475"/>
            <a:chOff x="6211200" y="2538100"/>
            <a:chExt cx="6942377" cy="4023475"/>
          </a:xfrm>
        </p:grpSpPr>
        <p:pic>
          <p:nvPicPr>
            <p:cNvPr id="255" name="Google Shape;255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11200" y="2538100"/>
              <a:ext cx="6942377" cy="4023475"/>
            </a:xfrm>
            <a:prstGeom prst="rect">
              <a:avLst/>
            </a:prstGeom>
            <a:noFill/>
            <a:ln>
              <a:noFill/>
            </a:ln>
            <a:effectLst>
              <a:outerShdw blurRad="257175" rotWithShape="0" algn="bl" dir="13020000" dist="142875">
                <a:srgbClr val="000000">
                  <a:alpha val="15000"/>
                </a:srgbClr>
              </a:outerShdw>
            </a:effectLst>
          </p:spPr>
        </p:pic>
        <p:pic>
          <p:nvPicPr>
            <p:cNvPr id="256" name="Google Shape;256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878175" y="3550925"/>
              <a:ext cx="1414124" cy="3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7"/>
            <p:cNvSpPr txBox="1"/>
            <p:nvPr/>
          </p:nvSpPr>
          <p:spPr>
            <a:xfrm>
              <a:off x="6449900" y="2538100"/>
              <a:ext cx="4752000" cy="30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600"/>
                <a:t>uContact net2phone &lt; support@ucontactnet2phone.com &gt;</a:t>
              </a:r>
              <a:endParaRPr b="1" sz="6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">
                  <a:solidFill>
                    <a:srgbClr val="999999"/>
                  </a:solidFill>
                </a:rPr>
                <a:t>15/4/21 17:38</a:t>
              </a:r>
              <a:endParaRPr sz="600">
                <a:solidFill>
                  <a:srgbClr val="999999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540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8"/>
          <p:cNvGrpSpPr/>
          <p:nvPr/>
        </p:nvGrpSpPr>
        <p:grpSpPr>
          <a:xfrm>
            <a:off x="5020794" y="1339689"/>
            <a:ext cx="3171332" cy="4882697"/>
            <a:chOff x="225925" y="2081875"/>
            <a:chExt cx="2751459" cy="4211400"/>
          </a:xfrm>
        </p:grpSpPr>
        <p:sp>
          <p:nvSpPr>
            <p:cNvPr id="263" name="Google Shape;263;p28"/>
            <p:cNvSpPr/>
            <p:nvPr/>
          </p:nvSpPr>
          <p:spPr>
            <a:xfrm>
              <a:off x="2641084" y="2521788"/>
              <a:ext cx="336300" cy="2674200"/>
            </a:xfrm>
            <a:prstGeom prst="roundRect">
              <a:avLst>
                <a:gd fmla="val 50000" name="adj"/>
              </a:avLst>
            </a:prstGeom>
            <a:solidFill>
              <a:srgbClr val="740CE8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037294" y="3220471"/>
              <a:ext cx="336300" cy="2397900"/>
            </a:xfrm>
            <a:prstGeom prst="roundRect">
              <a:avLst>
                <a:gd fmla="val 50000" name="adj"/>
              </a:avLst>
            </a:prstGeom>
            <a:solidFill>
              <a:srgbClr val="ED1F27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433504" y="2081875"/>
              <a:ext cx="336300" cy="4211400"/>
            </a:xfrm>
            <a:prstGeom prst="roundRect">
              <a:avLst>
                <a:gd fmla="val 50000" name="adj"/>
              </a:avLst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829715" y="2392422"/>
              <a:ext cx="336300" cy="3432900"/>
            </a:xfrm>
            <a:prstGeom prst="roundRect">
              <a:avLst>
                <a:gd fmla="val 50000" name="adj"/>
              </a:avLst>
            </a:prstGeom>
            <a:solidFill>
              <a:srgbClr val="4BAB92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25925" y="2817101"/>
              <a:ext cx="336300" cy="2378700"/>
            </a:xfrm>
            <a:prstGeom prst="roundRect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0675" lIns="90675" spcFirstLastPara="1" rIns="90675" wrap="square" tIns="90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4900" y="6666074"/>
            <a:ext cx="1590595" cy="53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4">
            <a:alphaModFix/>
          </a:blip>
          <a:srcRect b="0" l="2821" r="2821" t="0"/>
          <a:stretch/>
        </p:blipFill>
        <p:spPr>
          <a:xfrm>
            <a:off x="785251" y="6673451"/>
            <a:ext cx="1591463" cy="52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 txBox="1"/>
          <p:nvPr/>
        </p:nvSpPr>
        <p:spPr>
          <a:xfrm>
            <a:off x="2596729" y="2821671"/>
            <a:ext cx="8101200" cy="13245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" sz="5600">
                <a:solidFill>
                  <a:srgbClr val="ED1F27"/>
                </a:solidFill>
                <a:latin typeface="Poppins"/>
                <a:ea typeface="Poppins"/>
                <a:cs typeface="Poppins"/>
                <a:sym typeface="Poppins"/>
              </a:rPr>
              <a:t>¡</a:t>
            </a:r>
            <a:r>
              <a:rPr b="1" lang="es" sz="5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r>
              <a:rPr b="1" i="0" lang="es" sz="5600" u="none" cap="none" strike="noStrike">
                <a:solidFill>
                  <a:srgbClr val="ED1F27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b="0" i="0" sz="4700" u="none" cap="none" strike="noStrike">
              <a:solidFill>
                <a:srgbClr val="ED1F2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010374" y="6696990"/>
            <a:ext cx="5558400" cy="473700"/>
          </a:xfrm>
          <a:prstGeom prst="rect">
            <a:avLst/>
          </a:prstGeom>
          <a:solidFill>
            <a:srgbClr val="002540"/>
          </a:solidFill>
          <a:ln>
            <a:noFill/>
          </a:ln>
        </p:spPr>
        <p:txBody>
          <a:bodyPr anchorCtr="0" anchor="t" bIns="135500" lIns="135500" spcFirstLastPara="1" rIns="135500" wrap="square" tIns="135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www.net2phone.com</a:t>
            </a:r>
            <a:r>
              <a:rPr b="1" i="0" lang="es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/ccaas</a:t>
            </a:r>
            <a:endParaRPr b="1" i="0" sz="13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5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344493" y="5194095"/>
            <a:ext cx="112674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" sz="6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Introducción</a:t>
            </a:r>
            <a:r>
              <a:rPr b="0" i="0" lang="es" sz="6000" u="none" cap="none" strike="noStrike">
                <a:solidFill>
                  <a:srgbClr val="ED1F2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b="0" i="0" sz="6000" u="none" cap="none" strike="noStrike">
              <a:solidFill>
                <a:srgbClr val="ED1F2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6" name="Google Shape;76;p17"/>
          <p:cNvSpPr/>
          <p:nvPr/>
        </p:nvSpPr>
        <p:spPr>
          <a:xfrm rot="5400000">
            <a:off x="152250" y="5451025"/>
            <a:ext cx="771900" cy="1121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D1F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NO SOMOS UN SISTEMA AISLADO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1507975" y="1885550"/>
            <a:ext cx="104166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uContact depende de varios elementos externos para que funcione correctamente y que deben ser tenidos en cuenta: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1406950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1406950" y="3490075"/>
            <a:ext cx="1646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Proveedor de Telefonía / Carrier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5" name="Google Shape;85;p18"/>
          <p:cNvCxnSpPr/>
          <p:nvPr/>
        </p:nvCxnSpPr>
        <p:spPr>
          <a:xfrm rot="10800000">
            <a:off x="2251407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8"/>
          <p:cNvSpPr/>
          <p:nvPr/>
        </p:nvSpPr>
        <p:spPr>
          <a:xfrm>
            <a:off x="3290157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3423288" y="3605135"/>
            <a:ext cx="14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Red local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8" name="Google Shape;88;p18"/>
          <p:cNvCxnSpPr/>
          <p:nvPr/>
        </p:nvCxnSpPr>
        <p:spPr>
          <a:xfrm rot="10800000">
            <a:off x="4134614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8"/>
          <p:cNvSpPr/>
          <p:nvPr/>
        </p:nvSpPr>
        <p:spPr>
          <a:xfrm>
            <a:off x="5173363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306495" y="3490085"/>
            <a:ext cx="142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Equipo del Agente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1" name="Google Shape;91;p18"/>
          <p:cNvCxnSpPr/>
          <p:nvPr/>
        </p:nvCxnSpPr>
        <p:spPr>
          <a:xfrm rot="10800000">
            <a:off x="6017821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8"/>
          <p:cNvSpPr/>
          <p:nvPr/>
        </p:nvSpPr>
        <p:spPr>
          <a:xfrm>
            <a:off x="7056570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189702" y="3601535"/>
            <a:ext cx="14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Headsets 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18"/>
          <p:cNvCxnSpPr/>
          <p:nvPr/>
        </p:nvCxnSpPr>
        <p:spPr>
          <a:xfrm rot="10800000">
            <a:off x="7901027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8"/>
          <p:cNvSpPr/>
          <p:nvPr/>
        </p:nvSpPr>
        <p:spPr>
          <a:xfrm>
            <a:off x="8939763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9072895" y="3490085"/>
            <a:ext cx="142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Servidor/es (on premise)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 rot="10800000">
            <a:off x="9784221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8"/>
          <p:cNvSpPr/>
          <p:nvPr/>
        </p:nvSpPr>
        <p:spPr>
          <a:xfrm>
            <a:off x="10822970" y="3375035"/>
            <a:ext cx="1689000" cy="83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0865450" y="3490075"/>
            <a:ext cx="1646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Conexión a internet (cloud)</a:t>
            </a:r>
            <a:endParaRPr b="1" i="0" sz="12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 rot="10800000">
            <a:off x="11667427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8"/>
          <p:cNvSpPr/>
          <p:nvPr/>
        </p:nvSpPr>
        <p:spPr>
          <a:xfrm>
            <a:off x="1507963" y="5054125"/>
            <a:ext cx="104166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Estos elementos son responsabilidad del cliente y si alguno de ellos no funciona correctamente impacta en la performance de uContact.</a:t>
            </a:r>
            <a:endParaRPr b="1" i="0" sz="14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NO SOMOS UN SISTEMA AISLADO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 rot="10800000">
            <a:off x="11667427" y="3189038"/>
            <a:ext cx="0" cy="186000"/>
          </a:xfrm>
          <a:prstGeom prst="straightConnector1">
            <a:avLst/>
          </a:prstGeom>
          <a:noFill/>
          <a:ln cap="flat" cmpd="sng" w="38100">
            <a:solidFill>
              <a:srgbClr val="0095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9"/>
          <p:cNvSpPr/>
          <p:nvPr/>
        </p:nvSpPr>
        <p:spPr>
          <a:xfrm>
            <a:off x="1507975" y="2361050"/>
            <a:ext cx="2397300" cy="3671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696947" y="2548727"/>
            <a:ext cx="201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Proveedor de Telefonía / Carrier</a:t>
            </a:r>
            <a:endParaRPr b="1" i="0" sz="15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1666350" y="3213400"/>
            <a:ext cx="20808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Prefijos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- 10.000-20.000 (RTPC)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- 5060 UDP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Canales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Señal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Latencia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 rot="10800000">
            <a:off x="2706632" y="2097054"/>
            <a:ext cx="0" cy="264000"/>
          </a:xfrm>
          <a:prstGeom prst="straightConnector1">
            <a:avLst/>
          </a:prstGeom>
          <a:noFill/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9"/>
          <p:cNvSpPr/>
          <p:nvPr/>
        </p:nvSpPr>
        <p:spPr>
          <a:xfrm>
            <a:off x="4181075" y="2361050"/>
            <a:ext cx="2397300" cy="3671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370047" y="2548727"/>
            <a:ext cx="201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Red local</a:t>
            </a:r>
            <a:endParaRPr b="1" i="0" sz="15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339450" y="3213400"/>
            <a:ext cx="20808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Verificar lentitud de la red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Afecta directamente la voz en las llamadas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Se recomienda por cable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5" name="Google Shape;115;p19"/>
          <p:cNvCxnSpPr/>
          <p:nvPr/>
        </p:nvCxnSpPr>
        <p:spPr>
          <a:xfrm rot="10800000">
            <a:off x="5379732" y="2097054"/>
            <a:ext cx="0" cy="264000"/>
          </a:xfrm>
          <a:prstGeom prst="straightConnector1">
            <a:avLst/>
          </a:prstGeom>
          <a:noFill/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9"/>
          <p:cNvSpPr/>
          <p:nvPr/>
        </p:nvSpPr>
        <p:spPr>
          <a:xfrm>
            <a:off x="6854175" y="2361050"/>
            <a:ext cx="2397300" cy="3671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7043147" y="2548727"/>
            <a:ext cx="201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Equipo del Agente</a:t>
            </a:r>
            <a:endParaRPr b="1" i="0" sz="15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909675" y="3229725"/>
            <a:ext cx="22863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Windows 7 en adelante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Ubuntu / macOS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Acceso a servidor uContact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Navegador recomendado - Google Chrome (última versión) 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Salida por puertos: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- 443, 8089 y 3478 (verificar que no haya firewall bloqueando.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9" name="Google Shape;119;p19"/>
          <p:cNvCxnSpPr/>
          <p:nvPr/>
        </p:nvCxnSpPr>
        <p:spPr>
          <a:xfrm rot="10800000">
            <a:off x="8052832" y="2097054"/>
            <a:ext cx="0" cy="264000"/>
          </a:xfrm>
          <a:prstGeom prst="straightConnector1">
            <a:avLst/>
          </a:prstGeom>
          <a:noFill/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19"/>
          <p:cNvSpPr/>
          <p:nvPr/>
        </p:nvSpPr>
        <p:spPr>
          <a:xfrm>
            <a:off x="9527275" y="2361050"/>
            <a:ext cx="2397300" cy="3671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9716247" y="2548727"/>
            <a:ext cx="201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Servidor/es (on premise) </a:t>
            </a:r>
            <a:endParaRPr b="1" i="0" sz="15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9685650" y="3213400"/>
            <a:ext cx="20808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Salida a internet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Intermitencias de red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Eléctrica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Espacio en disco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- CPU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 rot="10800000">
            <a:off x="10725932" y="2097054"/>
            <a:ext cx="0" cy="264000"/>
          </a:xfrm>
          <a:prstGeom prst="straightConnector1">
            <a:avLst/>
          </a:prstGeom>
          <a:noFill/>
          <a:ln cap="flat" cmpd="sng" w="3810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AGENTE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SOPORTE PRIMERA LÍNEA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b="0" l="0" r="0" t="12472"/>
          <a:stretch/>
        </p:blipFill>
        <p:spPr>
          <a:xfrm>
            <a:off x="866400" y="1399292"/>
            <a:ext cx="12571720" cy="6162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0"/>
          <p:cNvGrpSpPr/>
          <p:nvPr/>
        </p:nvGrpSpPr>
        <p:grpSpPr>
          <a:xfrm>
            <a:off x="1360801" y="1608982"/>
            <a:ext cx="10861670" cy="3950663"/>
            <a:chOff x="528488" y="1652771"/>
            <a:chExt cx="11610550" cy="4223050"/>
          </a:xfrm>
        </p:grpSpPr>
        <p:sp>
          <p:nvSpPr>
            <p:cNvPr id="131" name="Google Shape;131;p20"/>
            <p:cNvSpPr txBox="1"/>
            <p:nvPr/>
          </p:nvSpPr>
          <p:spPr>
            <a:xfrm>
              <a:off x="528488" y="5250621"/>
              <a:ext cx="2019600" cy="6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Reiniciar el navegador y borrar. caché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3117206" y="4276221"/>
              <a:ext cx="20196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Comprobar que tiene la última versión del navegador.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5680375" y="3395471"/>
              <a:ext cx="2019600" cy="10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Verificar que auriculares y micrófono funcionen correctamente.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7699969" y="2484071"/>
              <a:ext cx="20196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Verificar si el problema le ocurre a otro agente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10119438" y="1652771"/>
              <a:ext cx="20196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Verificar consideraciones de seguridad del agente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6" name="Google Shape;136;p20"/>
          <p:cNvGrpSpPr/>
          <p:nvPr/>
        </p:nvGrpSpPr>
        <p:grpSpPr>
          <a:xfrm>
            <a:off x="811555" y="1426170"/>
            <a:ext cx="10844025" cy="3980580"/>
            <a:chOff x="528488" y="1856450"/>
            <a:chExt cx="11590450" cy="4254575"/>
          </a:xfrm>
        </p:grpSpPr>
        <p:sp>
          <p:nvSpPr>
            <p:cNvPr id="137" name="Google Shape;137;p20"/>
            <p:cNvSpPr txBox="1"/>
            <p:nvPr/>
          </p:nvSpPr>
          <p:spPr>
            <a:xfrm>
              <a:off x="528488" y="5535325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01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38" name="Google Shape;138;p20"/>
            <p:cNvSpPr txBox="1"/>
            <p:nvPr/>
          </p:nvSpPr>
          <p:spPr>
            <a:xfrm>
              <a:off x="3101281" y="4513400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02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5630263" y="3473250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03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7749619" y="2673975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04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10099338" y="1856450"/>
              <a:ext cx="2019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05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TELEFONÍA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SOPORTE PRIMERA LÍNEA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b="0" l="0" r="0" t="6959"/>
          <a:stretch/>
        </p:blipFill>
        <p:spPr>
          <a:xfrm>
            <a:off x="866400" y="1016475"/>
            <a:ext cx="12573051" cy="6545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1"/>
          <p:cNvGrpSpPr/>
          <p:nvPr/>
        </p:nvGrpSpPr>
        <p:grpSpPr>
          <a:xfrm>
            <a:off x="1360830" y="1807170"/>
            <a:ext cx="10844025" cy="3826768"/>
            <a:chOff x="528488" y="1856450"/>
            <a:chExt cx="11590450" cy="4090175"/>
          </a:xfrm>
        </p:grpSpPr>
        <p:sp>
          <p:nvSpPr>
            <p:cNvPr id="149" name="Google Shape;149;p21"/>
            <p:cNvSpPr txBox="1"/>
            <p:nvPr/>
          </p:nvSpPr>
          <p:spPr>
            <a:xfrm>
              <a:off x="528488" y="5535325"/>
              <a:ext cx="20196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Teléfono registrado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21"/>
            <p:cNvSpPr txBox="1"/>
            <p:nvPr/>
          </p:nvSpPr>
          <p:spPr>
            <a:xfrm>
              <a:off x="3101281" y="4513400"/>
              <a:ext cx="20196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Campaña asignada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5630263" y="3473250"/>
              <a:ext cx="20196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Estado del teléfono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7749619" y="2673975"/>
              <a:ext cx="20196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Locución de error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10099338" y="1856450"/>
              <a:ext cx="20196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Web RTC network limiter</a:t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4" name="Google Shape;154;p21"/>
          <p:cNvGrpSpPr/>
          <p:nvPr/>
        </p:nvGrpSpPr>
        <p:grpSpPr>
          <a:xfrm>
            <a:off x="811555" y="1426170"/>
            <a:ext cx="10844025" cy="3980580"/>
            <a:chOff x="528488" y="1856450"/>
            <a:chExt cx="11590450" cy="4254575"/>
          </a:xfrm>
        </p:grpSpPr>
        <p:sp>
          <p:nvSpPr>
            <p:cNvPr id="155" name="Google Shape;155;p21"/>
            <p:cNvSpPr txBox="1"/>
            <p:nvPr/>
          </p:nvSpPr>
          <p:spPr>
            <a:xfrm>
              <a:off x="528488" y="5535325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01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56" name="Google Shape;156;p21"/>
            <p:cNvSpPr txBox="1"/>
            <p:nvPr/>
          </p:nvSpPr>
          <p:spPr>
            <a:xfrm>
              <a:off x="3101281" y="4513400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02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57" name="Google Shape;157;p21"/>
            <p:cNvSpPr txBox="1"/>
            <p:nvPr/>
          </p:nvSpPr>
          <p:spPr>
            <a:xfrm>
              <a:off x="5630263" y="3473250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03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7749619" y="2673975"/>
              <a:ext cx="20196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04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10099338" y="1856450"/>
              <a:ext cx="2019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2300">
                  <a:solidFill>
                    <a:srgbClr val="0025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05</a:t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300" u="none" cap="none" strike="noStrike">
                <a:solidFill>
                  <a:srgbClr val="0025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RECURSOS DE SOPORTE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5" name="Google Shape;165;p22">
            <a:hlinkClick r:id="rId4"/>
          </p:cNvPr>
          <p:cNvSpPr/>
          <p:nvPr/>
        </p:nvSpPr>
        <p:spPr>
          <a:xfrm>
            <a:off x="4859875" y="2180150"/>
            <a:ext cx="3712800" cy="783600"/>
          </a:xfrm>
          <a:prstGeom prst="roundRect">
            <a:avLst>
              <a:gd fmla="val 16667" name="adj"/>
            </a:avLst>
          </a:prstGeom>
          <a:solidFill>
            <a:srgbClr val="00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Documentación</a:t>
            </a:r>
            <a:endParaRPr b="1" i="0" sz="1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2">
            <a:hlinkClick r:id="rId5"/>
          </p:cNvPr>
          <p:cNvSpPr/>
          <p:nvPr/>
        </p:nvSpPr>
        <p:spPr>
          <a:xfrm>
            <a:off x="4859875" y="3666888"/>
            <a:ext cx="3712800" cy="783600"/>
          </a:xfrm>
          <a:prstGeom prst="roundRect">
            <a:avLst>
              <a:gd fmla="val 16667" name="adj"/>
            </a:avLst>
          </a:prstGeom>
          <a:solidFill>
            <a:srgbClr val="00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Videos</a:t>
            </a:r>
            <a:endParaRPr b="1" i="0" sz="1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2">
            <a:hlinkClick r:id="rId6"/>
          </p:cNvPr>
          <p:cNvSpPr/>
          <p:nvPr/>
        </p:nvSpPr>
        <p:spPr>
          <a:xfrm>
            <a:off x="4859875" y="5153650"/>
            <a:ext cx="3712800" cy="783600"/>
          </a:xfrm>
          <a:prstGeom prst="roundRect">
            <a:avLst>
              <a:gd fmla="val 16667" name="adj"/>
            </a:avLst>
          </a:prstGeom>
          <a:solidFill>
            <a:srgbClr val="00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Tutoriales</a:t>
            </a:r>
            <a:endParaRPr b="1" i="0" sz="1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/>
          <p:nvPr/>
        </p:nvSpPr>
        <p:spPr>
          <a:xfrm rot="2388834">
            <a:off x="2571696" y="1677716"/>
            <a:ext cx="528037" cy="528037"/>
          </a:xfrm>
          <a:prstGeom prst="roundRect">
            <a:avLst>
              <a:gd fmla="val 16667" name="adj"/>
            </a:avLst>
          </a:prstGeom>
          <a:solidFill>
            <a:srgbClr val="E0C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 rot="5581691">
            <a:off x="1327389" y="3794633"/>
            <a:ext cx="528137" cy="528137"/>
          </a:xfrm>
          <a:prstGeom prst="roundRect">
            <a:avLst>
              <a:gd fmla="val 16667" name="adj"/>
            </a:avLst>
          </a:prstGeom>
          <a:solidFill>
            <a:srgbClr val="FFEC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/>
          <p:nvPr/>
        </p:nvSpPr>
        <p:spPr>
          <a:xfrm rot="4523241">
            <a:off x="2978664" y="6070111"/>
            <a:ext cx="527978" cy="527978"/>
          </a:xfrm>
          <a:prstGeom prst="roundRect">
            <a:avLst>
              <a:gd fmla="val 16667" name="adj"/>
            </a:avLst>
          </a:prstGeom>
          <a:solidFill>
            <a:srgbClr val="CC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 rot="2388834">
            <a:off x="10420671" y="6218966"/>
            <a:ext cx="528037" cy="528037"/>
          </a:xfrm>
          <a:prstGeom prst="roundRect">
            <a:avLst>
              <a:gd fmla="val 16667" name="adj"/>
            </a:avLst>
          </a:prstGeom>
          <a:solidFill>
            <a:srgbClr val="FFB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/>
          <p:nvPr/>
        </p:nvSpPr>
        <p:spPr>
          <a:xfrm rot="260027">
            <a:off x="9959913" y="1411598"/>
            <a:ext cx="528010" cy="528010"/>
          </a:xfrm>
          <a:prstGeom prst="roundRect">
            <a:avLst>
              <a:gd fmla="val 16667" name="adj"/>
            </a:avLst>
          </a:prstGeom>
          <a:solidFill>
            <a:srgbClr val="D7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/>
          <p:nvPr/>
        </p:nvSpPr>
        <p:spPr>
          <a:xfrm rot="-1090653">
            <a:off x="11594198" y="3407857"/>
            <a:ext cx="527948" cy="527948"/>
          </a:xfrm>
          <a:prstGeom prst="roundRect">
            <a:avLst>
              <a:gd fmla="val 16667" name="adj"/>
            </a:avLst>
          </a:prstGeom>
          <a:solidFill>
            <a:srgbClr val="FCA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10133831" y="1366825"/>
            <a:ext cx="2799600" cy="536100"/>
          </a:xfrm>
          <a:prstGeom prst="roundRect">
            <a:avLst>
              <a:gd fmla="val 10958" name="adj"/>
            </a:avLst>
          </a:prstGeom>
          <a:noFill/>
          <a:ln cap="flat" cmpd="sng" w="28575">
            <a:solidFill>
              <a:srgbClr val="0095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¿QUÉ REPORTAR EN UN PROBLEMA?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639375" y="1424913"/>
            <a:ext cx="107634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s" sz="19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Si quieres contactar a un agente en tiempo real (Hay un webchat):</a:t>
            </a:r>
            <a:endParaRPr b="1" i="0" sz="18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3">
            <a:hlinkClick r:id="rId4"/>
          </p:cNvPr>
          <p:cNvSpPr/>
          <p:nvPr/>
        </p:nvSpPr>
        <p:spPr>
          <a:xfrm>
            <a:off x="10133822" y="1424925"/>
            <a:ext cx="27996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rgbClr val="ED1F27"/>
                </a:solidFill>
                <a:latin typeface="Open Sans"/>
                <a:ea typeface="Open Sans"/>
                <a:cs typeface="Open Sans"/>
                <a:sym typeface="Open Sans"/>
              </a:rPr>
              <a:t>www.integraccs.com</a:t>
            </a:r>
            <a:endParaRPr b="1" i="0" sz="1800" u="none" cap="none" strike="noStrike">
              <a:solidFill>
                <a:srgbClr val="ED1F2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3"/>
          <p:cNvSpPr/>
          <p:nvPr/>
        </p:nvSpPr>
        <p:spPr>
          <a:xfrm rot="5400000">
            <a:off x="1073425" y="1519425"/>
            <a:ext cx="368400" cy="292800"/>
          </a:xfrm>
          <a:prstGeom prst="triangle">
            <a:avLst>
              <a:gd fmla="val 50000" name="adj"/>
            </a:avLst>
          </a:prstGeom>
          <a:solidFill>
            <a:srgbClr val="009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3"/>
          <p:cNvGrpSpPr/>
          <p:nvPr/>
        </p:nvGrpSpPr>
        <p:grpSpPr>
          <a:xfrm>
            <a:off x="1111225" y="5244125"/>
            <a:ext cx="11875025" cy="785100"/>
            <a:chOff x="1111225" y="3110525"/>
            <a:chExt cx="11875025" cy="785100"/>
          </a:xfrm>
        </p:grpSpPr>
        <p:sp>
          <p:nvSpPr>
            <p:cNvPr id="184" name="Google Shape;184;p23"/>
            <p:cNvSpPr/>
            <p:nvPr/>
          </p:nvSpPr>
          <p:spPr>
            <a:xfrm>
              <a:off x="4566800" y="3215725"/>
              <a:ext cx="4453800" cy="536100"/>
            </a:xfrm>
            <a:prstGeom prst="roundRect">
              <a:avLst>
                <a:gd fmla="val 10958" name="adj"/>
              </a:avLst>
            </a:prstGeom>
            <a:noFill/>
            <a:ln cap="flat" cmpd="sng" w="28575">
              <a:solidFill>
                <a:srgbClr val="0095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639363" y="3299550"/>
              <a:ext cx="10763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9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Mediante un correo a:</a:t>
              </a:r>
              <a:endParaRPr b="1" i="0" sz="18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23">
              <a:hlinkClick r:id="rId5"/>
            </p:cNvPr>
            <p:cNvSpPr/>
            <p:nvPr/>
          </p:nvSpPr>
          <p:spPr>
            <a:xfrm>
              <a:off x="4566800" y="3232050"/>
              <a:ext cx="44538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es" sz="1800">
                  <a:solidFill>
                    <a:srgbClr val="ED1F27"/>
                  </a:solidFill>
                  <a:latin typeface="Open Sans"/>
                  <a:ea typeface="Open Sans"/>
                  <a:cs typeface="Open Sans"/>
                  <a:sym typeface="Open Sans"/>
                </a:rPr>
                <a:t>ucontact.support@net2phone.com</a:t>
              </a:r>
              <a:endParaRPr b="1" i="0" sz="1800" u="none" cap="none" strike="noStrike">
                <a:solidFill>
                  <a:srgbClr val="ED1F2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9209550" y="3110525"/>
              <a:ext cx="37767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i="0" lang="es" sz="1300" u="none" cap="none" strike="noStrike">
                  <a:solidFill>
                    <a:srgbClr val="003B4D"/>
                  </a:solidFill>
                  <a:latin typeface="Open Sans"/>
                  <a:ea typeface="Open Sans"/>
                  <a:cs typeface="Open Sans"/>
                  <a:sym typeface="Open Sans"/>
                </a:rPr>
                <a:t>Una vez enviado el correo con el detalle de la solicitud, el sistema responderá un mensaje confirmando la correcta recepción y se brindará un número de ticket para el seguimiento.</a:t>
              </a:r>
              <a:endParaRPr i="0" sz="1300" u="none" cap="none" strike="noStrike">
                <a:solidFill>
                  <a:srgbClr val="003B4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 rot="5400000">
              <a:off x="1073425" y="3337363"/>
              <a:ext cx="368400" cy="292800"/>
            </a:xfrm>
            <a:prstGeom prst="triangle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1111225" y="3186713"/>
            <a:ext cx="11737050" cy="1581862"/>
            <a:chOff x="1111225" y="4825963"/>
            <a:chExt cx="11737050" cy="1581862"/>
          </a:xfrm>
        </p:grpSpPr>
        <p:sp>
          <p:nvSpPr>
            <p:cNvPr id="190" name="Google Shape;190;p23"/>
            <p:cNvSpPr/>
            <p:nvPr/>
          </p:nvSpPr>
          <p:spPr>
            <a:xfrm>
              <a:off x="1639375" y="4825963"/>
              <a:ext cx="10763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900" u="none" cap="none" strike="noStrike">
                  <a:solidFill>
                    <a:srgbClr val="002540"/>
                  </a:solidFill>
                  <a:latin typeface="Open Sans"/>
                  <a:ea typeface="Open Sans"/>
                  <a:cs typeface="Open Sans"/>
                  <a:sym typeface="Open Sans"/>
                </a:rPr>
                <a:t>Puedes llamar en caso de urgencia:</a:t>
              </a:r>
              <a:endParaRPr b="1" i="0" sz="18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 rot="5400000">
              <a:off x="1073425" y="4920475"/>
              <a:ext cx="368400" cy="292800"/>
            </a:xfrm>
            <a:prstGeom prst="triangle">
              <a:avLst>
                <a:gd fmla="val 50000" name="adj"/>
              </a:avLst>
            </a:prstGeom>
            <a:solidFill>
              <a:srgbClr val="009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23"/>
            <p:cNvPicPr preferRelativeResize="0"/>
            <p:nvPr/>
          </p:nvPicPr>
          <p:blipFill rotWithShape="1">
            <a:blip r:embed="rId6">
              <a:alphaModFix/>
            </a:blip>
            <a:srcRect b="80185" l="13866" r="75075" t="14528"/>
            <a:stretch/>
          </p:blipFill>
          <p:spPr>
            <a:xfrm>
              <a:off x="2220250" y="5553350"/>
              <a:ext cx="552450" cy="304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3"/>
            <p:cNvSpPr/>
            <p:nvPr/>
          </p:nvSpPr>
          <p:spPr>
            <a:xfrm>
              <a:off x="1346275" y="5926025"/>
              <a:ext cx="2300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600" u="none" cap="none" strike="noStrike">
                  <a:solidFill>
                    <a:srgbClr val="0095FF"/>
                  </a:solidFill>
                  <a:latin typeface="Open Sans"/>
                  <a:ea typeface="Open Sans"/>
                  <a:cs typeface="Open Sans"/>
                  <a:sym typeface="Open Sans"/>
                </a:rPr>
                <a:t>+1 305 7042135</a:t>
              </a:r>
              <a:endParaRPr b="1" i="0" sz="1600" u="none" cap="none" strike="noStrike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3646675" y="5926025"/>
              <a:ext cx="2300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600" u="none" cap="none" strike="noStrike">
                  <a:solidFill>
                    <a:srgbClr val="0095FF"/>
                  </a:solidFill>
                  <a:latin typeface="Open Sans"/>
                  <a:ea typeface="Open Sans"/>
                  <a:cs typeface="Open Sans"/>
                  <a:sym typeface="Open Sans"/>
                </a:rPr>
                <a:t>+598 27105470</a:t>
              </a:r>
              <a:endParaRPr b="1" i="0" sz="1600" u="none" cap="none" strike="noStrike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5947075" y="5926025"/>
              <a:ext cx="2300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600" u="none" cap="none" strike="noStrike">
                  <a:solidFill>
                    <a:srgbClr val="0095FF"/>
                  </a:solidFill>
                  <a:latin typeface="Open Sans"/>
                  <a:ea typeface="Open Sans"/>
                  <a:cs typeface="Open Sans"/>
                  <a:sym typeface="Open Sans"/>
                </a:rPr>
                <a:t>+57 60 1 5801518</a:t>
              </a:r>
              <a:endParaRPr b="1" i="0" sz="1600" u="none" cap="none" strike="noStrike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8247475" y="5926025"/>
              <a:ext cx="2300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600" u="none" cap="none" strike="noStrike">
                  <a:solidFill>
                    <a:srgbClr val="0095FF"/>
                  </a:solidFill>
                  <a:latin typeface="Open Sans"/>
                  <a:ea typeface="Open Sans"/>
                  <a:cs typeface="Open Sans"/>
                  <a:sym typeface="Open Sans"/>
                </a:rPr>
                <a:t>+506 40014352</a:t>
              </a:r>
              <a:endParaRPr b="1" i="0" sz="1600" u="none" cap="none" strike="noStrike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0547875" y="5926025"/>
              <a:ext cx="2300400" cy="4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s" sz="1600" u="none" cap="none" strike="noStrike">
                  <a:solidFill>
                    <a:srgbClr val="0095FF"/>
                  </a:solidFill>
                  <a:latin typeface="Open Sans"/>
                  <a:ea typeface="Open Sans"/>
                  <a:cs typeface="Open Sans"/>
                  <a:sym typeface="Open Sans"/>
                </a:rPr>
                <a:t>+525 541703554</a:t>
              </a:r>
              <a:endParaRPr b="1" i="0" sz="1600" u="none" cap="none" strike="noStrike">
                <a:solidFill>
                  <a:srgbClr val="0095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98" name="Google Shape;198;p23"/>
            <p:cNvPicPr preferRelativeResize="0"/>
            <p:nvPr/>
          </p:nvPicPr>
          <p:blipFill rotWithShape="1">
            <a:blip r:embed="rId6">
              <a:alphaModFix/>
            </a:blip>
            <a:srcRect b="59661" l="13866" r="75075" t="35051"/>
            <a:stretch/>
          </p:blipFill>
          <p:spPr>
            <a:xfrm>
              <a:off x="4520650" y="5553350"/>
              <a:ext cx="552450" cy="304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3"/>
            <p:cNvPicPr preferRelativeResize="0"/>
            <p:nvPr/>
          </p:nvPicPr>
          <p:blipFill rotWithShape="1">
            <a:blip r:embed="rId6">
              <a:alphaModFix/>
            </a:blip>
            <a:srcRect b="44103" l="13866" r="75075" t="50610"/>
            <a:stretch/>
          </p:blipFill>
          <p:spPr>
            <a:xfrm>
              <a:off x="6937900" y="5553350"/>
              <a:ext cx="552450" cy="304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3"/>
            <p:cNvPicPr preferRelativeResize="0"/>
            <p:nvPr/>
          </p:nvPicPr>
          <p:blipFill rotWithShape="1">
            <a:blip r:embed="rId6">
              <a:alphaModFix/>
            </a:blip>
            <a:srcRect b="28462" l="13866" r="75075" t="66251"/>
            <a:stretch/>
          </p:blipFill>
          <p:spPr>
            <a:xfrm>
              <a:off x="9121450" y="5553350"/>
              <a:ext cx="552450" cy="304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3"/>
            <p:cNvPicPr preferRelativeResize="0"/>
            <p:nvPr/>
          </p:nvPicPr>
          <p:blipFill rotWithShape="1">
            <a:blip r:embed="rId6">
              <a:alphaModFix/>
            </a:blip>
            <a:srcRect b="12820" l="13866" r="75075" t="81892"/>
            <a:stretch/>
          </p:blipFill>
          <p:spPr>
            <a:xfrm>
              <a:off x="11421850" y="5553350"/>
              <a:ext cx="552450" cy="3041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866400" y="90900"/>
            <a:ext cx="5031300" cy="43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134350" lIns="134350" spcFirstLastPara="1" rIns="134350" wrap="square" tIns="13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¿QUÉ REPORTAR EN UN INCIDENTE?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b="1" lang="es" sz="1400">
                <a:solidFill>
                  <a:srgbClr val="0095FF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r>
              <a:rPr lang="es" sz="1300">
                <a:solidFill>
                  <a:srgbClr val="435E7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1300">
              <a:solidFill>
                <a:srgbClr val="435E7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1000000" y="1260875"/>
            <a:ext cx="4632000" cy="4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675" lIns="90675" spcFirstLastPara="1" rIns="90675" wrap="square" tIns="906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1300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Al crear un caso, ser lo más descriptivo posible, comentando las pruebas que se realizaron y el problema concreto, intentando acotar el error para encontrar la falla lo más rápido posible.</a:t>
            </a:r>
            <a:endParaRPr sz="1100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540"/>
              </a:solidFill>
              <a:highlight>
                <a:srgbClr val="CCEAFF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4">
            <a:alphaModFix/>
          </a:blip>
          <a:srcRect b="0" l="544" r="544" t="0"/>
          <a:stretch/>
        </p:blipFill>
        <p:spPr>
          <a:xfrm>
            <a:off x="9095347" y="1445178"/>
            <a:ext cx="3017601" cy="5309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1000000" y="3781050"/>
            <a:ext cx="71001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3B4D"/>
                </a:solidFill>
                <a:latin typeface="Open Sans"/>
                <a:ea typeface="Open Sans"/>
                <a:cs typeface="Open Sans"/>
                <a:sym typeface="Open Sans"/>
              </a:rPr>
              <a:t>Ejemplo:</a:t>
            </a:r>
            <a:endParaRPr b="1" i="0" sz="1500" u="none" cap="none" strike="noStrike">
              <a:solidFill>
                <a:srgbClr val="003B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3B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1300"/>
              <a:buFont typeface="Open Sans"/>
              <a:buChar char="●"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El agente XXXX no puede hacer llamadas.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1300"/>
              <a:buFont typeface="Open Sans"/>
              <a:buChar char="●"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Al momento de hacer una llamada, se indica que el teléfono está fuera de servicio (Para todas las llamadas). 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1300"/>
              <a:buFont typeface="Open Sans"/>
              <a:buChar char="●"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El agente XXXX es el único que presenta el problema.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1300"/>
              <a:buFont typeface="Open Sans"/>
              <a:buChar char="●"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Un ejemplo de llamada es la realizada el 30-01-2018 a las 17:54 hs. al número 12345678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1300"/>
              <a:buFont typeface="Open Sans"/>
              <a:buChar char="●"/>
            </a:pPr>
            <a:r>
              <a:rPr i="0" lang="es" sz="1300" u="none" cap="none" strike="noStrike">
                <a:solidFill>
                  <a:srgbClr val="002540"/>
                </a:solidFill>
                <a:latin typeface="Open Sans"/>
                <a:ea typeface="Open Sans"/>
                <a:cs typeface="Open Sans"/>
                <a:sym typeface="Open Sans"/>
              </a:rPr>
              <a:t>La llamada se realizó desde la campaña Ventas-&gt;</a:t>
            </a:r>
            <a:endParaRPr i="0" sz="1300" u="none" cap="none" strike="noStrike">
              <a:solidFill>
                <a:srgbClr val="0025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