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563600" cx="134316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Open Sans ExtraBold"/>
      <p:bold r:id="rId27"/>
      <p:boldItalic r:id="rId28"/>
    </p:embeddedFont>
    <p:embeddedFont>
      <p:font typeface="Open Sans Medium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OpenSansExtraBold-boldItalic.fntdata"/><Relationship Id="rId27" Type="http://schemas.openxmlformats.org/officeDocument/2006/relationships/font" Target="fonts/OpenSans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Medium-italic.fntdata"/><Relationship Id="rId30" Type="http://schemas.openxmlformats.org/officeDocument/2006/relationships/font" Target="fonts/OpenSansMedium-bold.fntdata"/><Relationship Id="rId11" Type="http://schemas.openxmlformats.org/officeDocument/2006/relationships/slide" Target="slides/slide7.xml"/><Relationship Id="rId33" Type="http://schemas.openxmlformats.org/officeDocument/2006/relationships/font" Target="fonts/OpenSans-regular.fntdata"/><Relationship Id="rId10" Type="http://schemas.openxmlformats.org/officeDocument/2006/relationships/slide" Target="slides/slide6.xml"/><Relationship Id="rId32" Type="http://schemas.openxmlformats.org/officeDocument/2006/relationships/font" Target="fonts/OpenSansMedium-boldItalic.fntdata"/><Relationship Id="rId13" Type="http://schemas.openxmlformats.org/officeDocument/2006/relationships/slide" Target="slides/slide9.xml"/><Relationship Id="rId35" Type="http://schemas.openxmlformats.org/officeDocument/2006/relationships/font" Target="fonts/OpenSans-italic.fntdata"/><Relationship Id="rId12" Type="http://schemas.openxmlformats.org/officeDocument/2006/relationships/slide" Target="slides/slide8.xml"/><Relationship Id="rId34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a0e013b1b_0_0:notes"/>
          <p:cNvSpPr/>
          <p:nvPr>
            <p:ph idx="2" type="sldImg"/>
          </p:nvPr>
        </p:nvSpPr>
        <p:spPr>
          <a:xfrm>
            <a:off x="384655" y="685800"/>
            <a:ext cx="6089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12a0e013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c02e8b538_0_259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c02e8b538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c02e8b538_0_283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c02e8b538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c02e8b538_0_294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c02e8b538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c02e8b538_0_306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c02e8b53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c02e8b538_0_316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c02e8b538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c02e8b538_0_326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c02e8b538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c02e8b538_0_337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c02e8b53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c02e8b538_0_348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c02e8b538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c02e8b538_0_359:notes"/>
          <p:cNvSpPr/>
          <p:nvPr>
            <p:ph idx="2" type="sldImg"/>
          </p:nvPr>
        </p:nvSpPr>
        <p:spPr>
          <a:xfrm>
            <a:off x="384654" y="685800"/>
            <a:ext cx="6089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12c02e8b538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c02e8b538_0_109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c02e8b53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c02e8b538_0_167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c02e8b53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c02e8b538_0_176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c02e8b53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c02e8b538_0_186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c02e8b538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c02e8b538_0_201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c02e8b53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c02e8b538_0_194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c02e8b53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c02e8b538_0_209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c02e8b53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c02e8b538_0_218:notes"/>
          <p:cNvSpPr/>
          <p:nvPr>
            <p:ph idx="2" type="sldImg"/>
          </p:nvPr>
        </p:nvSpPr>
        <p:spPr>
          <a:xfrm>
            <a:off x="384655" y="685800"/>
            <a:ext cx="608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c02e8b538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 showMasterSp="0">
  <p:cSld name="10_Custom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7972500" cy="756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855" y="6221129"/>
            <a:ext cx="88116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457855" y="1626575"/>
            <a:ext cx="12516000" cy="28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855" y="4635398"/>
            <a:ext cx="12516000" cy="1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indent="-3937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1950" lvl="1" marL="9144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57867" y="1094910"/>
            <a:ext cx="12516000" cy="30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57855" y="4167627"/>
            <a:ext cx="125160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855" y="3162860"/>
            <a:ext cx="125160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855" y="654416"/>
            <a:ext cx="125160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855" y="1694733"/>
            <a:ext cx="12516000" cy="50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195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855" y="654416"/>
            <a:ext cx="125160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57855" y="1694733"/>
            <a:ext cx="5875500" cy="50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7098301" y="1694733"/>
            <a:ext cx="5875500" cy="50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57855" y="654416"/>
            <a:ext cx="125160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855" y="817019"/>
            <a:ext cx="41247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855" y="2043429"/>
            <a:ext cx="4124700" cy="46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720127" y="661953"/>
            <a:ext cx="9353700" cy="60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6715800" y="-184"/>
            <a:ext cx="6715800" cy="75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389992" y="1813404"/>
            <a:ext cx="5942100" cy="21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89992" y="4121967"/>
            <a:ext cx="5942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7255620" y="1064764"/>
            <a:ext cx="5636100" cy="54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195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855" y="654416"/>
            <a:ext cx="125160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855" y="1694733"/>
            <a:ext cx="12516000" cy="50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Autofit/>
          </a:bodyPr>
          <a:lstStyle>
            <a:lvl1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445173" y="685733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integraccs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integracc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54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4"/>
          <p:cNvGrpSpPr/>
          <p:nvPr/>
        </p:nvGrpSpPr>
        <p:grpSpPr>
          <a:xfrm>
            <a:off x="5130275" y="1339892"/>
            <a:ext cx="3171056" cy="4883539"/>
            <a:chOff x="225925" y="2081875"/>
            <a:chExt cx="2751459" cy="4211400"/>
          </a:xfrm>
        </p:grpSpPr>
        <p:sp>
          <p:nvSpPr>
            <p:cNvPr id="57" name="Google Shape;57;p14"/>
            <p:cNvSpPr/>
            <p:nvPr/>
          </p:nvSpPr>
          <p:spPr>
            <a:xfrm>
              <a:off x="2641084" y="2521788"/>
              <a:ext cx="336300" cy="2674200"/>
            </a:xfrm>
            <a:prstGeom prst="roundRect">
              <a:avLst>
                <a:gd fmla="val 50000" name="adj"/>
              </a:avLst>
            </a:prstGeom>
            <a:solidFill>
              <a:srgbClr val="740CE8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2037294" y="3220471"/>
              <a:ext cx="336300" cy="2397900"/>
            </a:xfrm>
            <a:prstGeom prst="roundRect">
              <a:avLst>
                <a:gd fmla="val 50000" name="adj"/>
              </a:avLst>
            </a:prstGeom>
            <a:solidFill>
              <a:srgbClr val="ED1F27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433504" y="2081875"/>
              <a:ext cx="336300" cy="4211400"/>
            </a:xfrm>
            <a:prstGeom prst="roundRect">
              <a:avLst>
                <a:gd fmla="val 50000" name="adj"/>
              </a:avLst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829715" y="2392422"/>
              <a:ext cx="336300" cy="3432900"/>
            </a:xfrm>
            <a:prstGeom prst="roundRect">
              <a:avLst>
                <a:gd fmla="val 50000" name="adj"/>
              </a:avLst>
            </a:prstGeom>
            <a:solidFill>
              <a:srgbClr val="4BAB92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225925" y="2817101"/>
              <a:ext cx="336300" cy="2378700"/>
            </a:xfrm>
            <a:prstGeom prst="roundRect">
              <a:avLst>
                <a:gd fmla="val 50000" name="adj"/>
              </a:avLst>
            </a:prstGeom>
            <a:solidFill>
              <a:srgbClr val="0095FF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4141" y="6583356"/>
            <a:ext cx="1599329" cy="53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3113" r="3104" t="0"/>
          <a:stretch/>
        </p:blipFill>
        <p:spPr>
          <a:xfrm>
            <a:off x="785192" y="6575981"/>
            <a:ext cx="1644564" cy="54205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362904" y="3034999"/>
            <a:ext cx="10705800" cy="1493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Grabaciones</a:t>
            </a:r>
            <a:endParaRPr b="1" i="0" sz="4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s" sz="2200" u="none" cap="none" strike="noStrike">
                <a:solidFill>
                  <a:srgbClr val="CCEAFF"/>
                </a:solidFill>
                <a:latin typeface="Poppins"/>
                <a:ea typeface="Poppins"/>
                <a:cs typeface="Poppins"/>
                <a:sym typeface="Poppins"/>
              </a:rPr>
              <a:t>uContact net2phone</a:t>
            </a:r>
            <a:r>
              <a:rPr b="1" i="0" lang="es" sz="2200" u="none" cap="none" strike="noStrike">
                <a:solidFill>
                  <a:srgbClr val="FD495C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b="1" i="0" lang="es" sz="2200" u="none" cap="none" strike="noStrike">
                <a:solidFill>
                  <a:srgbClr val="E1636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4000" u="none" cap="none" strike="noStrike">
              <a:solidFill>
                <a:srgbClr val="E1636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925446" y="6617334"/>
            <a:ext cx="5558100" cy="473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t" bIns="135500" lIns="135500" spcFirstLastPara="1" rIns="135500" wrap="square" tIns="135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www.net2phone.com</a:t>
            </a:r>
            <a:r>
              <a:rPr b="1" i="0" lang="es" sz="1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/ccaas</a:t>
            </a:r>
            <a:endParaRPr b="1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3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1822775" y="2018500"/>
            <a:ext cx="9618000" cy="55452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1967100" y="2260000"/>
            <a:ext cx="9335100" cy="4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$.post({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"url"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"https://demo.ucontactcloud.com/Integra/resources/Cdr/getrecords"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"headers"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"Content-Type"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"application/x-www-form-urlencoded"</a:t>
            </a:r>
            <a:endParaRPr b="1" i="0" sz="14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},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"data"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"lastrow"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"0",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"filter"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:'{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"calldatei"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"2019-05-21 00:00:00"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"calldatef"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"2019-05-21 23:59:59"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"agent"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s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"campaign"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D8C4E5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"source"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s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"destination"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D8C4E5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"data"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s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"range"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D8C4E5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"rating"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s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"mindur"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"exclude"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"type"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"record"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"cont"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}',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"Random"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"1",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"searchLimit"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50"</a:t>
            </a:r>
            <a:endParaRPr b="1" i="0" sz="14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}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});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1354050" y="1069300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en AJAX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4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6506925" y="837399"/>
            <a:ext cx="6924600" cy="67263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6612275" y="913600"/>
            <a:ext cx="6619800" cy="60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[{id: 1424356, calldate: “2015-12-10 13:40:08.0”, clid: null, src: null, dst: “1234”,...},...]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8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[{id: 1424356, calldate: “2015-12-10 13:40:08.0”, clid: null, src: null, dst: “1234”,...}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8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[{id: 1424659, calldate: “2015-12-16 16:06:29.0”, clid: “1009”, “1009”: null, dst: “1234”,...}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8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[{id: 1424659, calldate: “2015-12-22 13:59:10.0”, clid: “1023”, “1023”: null, dst: “1234”,...}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8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[{id: 1424659, calldate: “2015-12-22 14:02:19.0”, clid: “1023”, “1023”: null, dst: “1234”,...}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accountcode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“scasco”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amaflags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 i="0" sz="8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billsec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41</a:t>
            </a:r>
            <a:endParaRPr b="1" i="0" sz="8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calldate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“2015-12-22  14:02:19.0”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campaign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8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“Reception&lt;-”</a:t>
            </a:r>
            <a:r>
              <a:rPr b="1" i="0" lang="es" sz="8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800" u="none" cap="none" strike="noStrike">
              <a:solidFill>
                <a:srgbClr val="F6DF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carrier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null</a:t>
            </a:r>
            <a:endParaRPr b="1" i="0" sz="8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causecode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“16”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channel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“SIP/1023-0000028e”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charged_balance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i="0" sz="8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clid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8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“1023”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i="0" sz="8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dcontext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“agentes”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dialerbase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null</a:t>
            </a:r>
            <a:endParaRPr b="1" i="0" sz="800" u="none" cap="none" strike="noStrike">
              <a:solidFill>
                <a:srgbClr val="61BD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direction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“internal”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disposition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“ANSWERED”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dst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“1023”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dstchannel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“AgenteMarcosT”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duration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41</a:t>
            </a:r>
            <a:endParaRPr b="1" i="0" sz="8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finishtime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“2015-12-22  14:03:00.0”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guid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“e4946037-a2ff-4fal-8379-24e34389cf01”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id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800" u="none" cap="none" strike="noStrike">
                <a:solidFill>
                  <a:srgbClr val="D8C4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1424863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lastapp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“Queue”	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lastdata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“CampTest1&lt;-,tT, , , 400, , , Answered, ,”</a:t>
            </a:r>
            <a:r>
              <a:rPr b="1" i="0" lang="es" sz="8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800" u="none" cap="none" strike="noStrike">
              <a:solidFill>
                <a:srgbClr val="F6DF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note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null</a:t>
            </a:r>
            <a:endParaRPr b="1" i="0" sz="800" u="none" cap="none" strike="noStrike">
              <a:solidFill>
                <a:srgbClr val="61BD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rating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real_balance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src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8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“1023”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uniqueid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“1450803739.526”</a:t>
            </a:r>
            <a:endParaRPr b="1" i="0" sz="800" u="none" cap="none" strike="noStrike">
              <a:solidFill>
                <a:srgbClr val="A562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userfield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8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null</a:t>
            </a:r>
            <a:endParaRPr b="1" i="0" sz="800" u="none" cap="none" strike="noStrike">
              <a:solidFill>
                <a:srgbClr val="61BD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s" sz="8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[{id: 1425249, calldate: “2016-01-11 15:15:41.0”, clid: “1023”, “1023”: null, dst: “1234”,...}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1354050" y="1069300"/>
            <a:ext cx="26196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de resultado JSON.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b="0" l="3798" r="3788" t="0"/>
          <a:stretch/>
        </p:blipFill>
        <p:spPr>
          <a:xfrm>
            <a:off x="2677725" y="2462975"/>
            <a:ext cx="1693100" cy="4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CONTINUACIÓN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1081725" y="2180525"/>
            <a:ext cx="8343900" cy="27699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Si la grabación que buscamos es del día: https://demo.ucontactcloud.com/records/c2ff3b19-4c78-4556-871d-47a4b0d01b16.mp3.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Si la grabación que buscamos es de días anteriores: 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https://211.ucontactcloud.com/records/20190521/c2ff3b19-4c78-4556-871d-47a4b0d01b16.mp3.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1081725" y="1354025"/>
            <a:ext cx="83439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Luego de obtener las grabaciones existen dos posibles lugares donde ir a buscar las mismas, estos son: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1081725" y="5418225"/>
            <a:ext cx="83439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Si en cualquiera de los casos anteriores no se encuentran las grabaciones, pasaremos a invocar la API CONVERTIR GRABACIONES como se muestra a continuación.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4">
            <a:alphaModFix/>
          </a:blip>
          <a:srcRect b="0" l="10605" r="10598" t="0"/>
          <a:stretch/>
        </p:blipFill>
        <p:spPr>
          <a:xfrm>
            <a:off x="9844425" y="2500576"/>
            <a:ext cx="3065749" cy="456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866350" y="90925"/>
            <a:ext cx="52116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CONVERTIR GRABACIONES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3891750" y="1756800"/>
            <a:ext cx="8475000" cy="40500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Convert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URL Relativa: </a:t>
            </a: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Integra/resources/Supervisor/convert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Método: </a:t>
            </a: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POST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content-type:application/x-www-form-urlencoded; charset=UTF-8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Parámetros: </a:t>
            </a: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guid (Identificador único de la grabación)  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           folder (Ejemplo:20160118) Es la fecha de la grabación en caso que se encuentre en su directorio.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Result: </a:t>
            </a: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1 para completado.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Luego de realizada la conversión buscar nuevamente la grabación (ver diap. 13).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3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4">
            <a:alphaModFix/>
          </a:blip>
          <a:srcRect b="0" l="699" r="709" t="0"/>
          <a:stretch/>
        </p:blipFill>
        <p:spPr>
          <a:xfrm>
            <a:off x="994175" y="3490032"/>
            <a:ext cx="26670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866350" y="90925"/>
            <a:ext cx="52116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CONVERTIR GRABACIONES 2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5913275" y="3411900"/>
            <a:ext cx="7518300" cy="4151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1354050" y="1374100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AJAX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6065725" y="3552775"/>
            <a:ext cx="73230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$.post({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"url"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"https://demo.ucontactcloud.com/Integra/resources/Supervisor/convert"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"headers"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"Content-Type"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300" u="none" cap="none" strike="noStrike">
                <a:solidFill>
                  <a:srgbClr val="AFE2E3"/>
                </a:solidFill>
                <a:latin typeface="Open Sans"/>
                <a:ea typeface="Open Sans"/>
                <a:cs typeface="Open Sans"/>
                <a:sym typeface="Open Sans"/>
              </a:rPr>
              <a:t> "application/x-www-form-urlencoded"</a:t>
            </a:r>
            <a:endParaRPr b="1" i="0" sz="1300" u="none" cap="none" strike="noStrike">
              <a:solidFill>
                <a:srgbClr val="AFE2E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},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"data"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"guid"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AFE2E3"/>
                </a:solidFill>
                <a:latin typeface="Open Sans"/>
                <a:ea typeface="Open Sans"/>
                <a:cs typeface="Open Sans"/>
                <a:sym typeface="Open Sans"/>
              </a:rPr>
              <a:t>"6e4b3b4c-f25f-44c9-8037-d43d98f6b8ac"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"folder"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AFE2E3"/>
                </a:solidFill>
                <a:latin typeface="Open Sans"/>
                <a:ea typeface="Open Sans"/>
                <a:cs typeface="Open Sans"/>
                <a:sym typeface="Open Sans"/>
              </a:rPr>
              <a:t>"20190521"</a:t>
            </a:r>
            <a:endParaRPr b="1" i="0" sz="1300" u="none" cap="none" strike="noStrike">
              <a:solidFill>
                <a:srgbClr val="AFE2E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}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});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4">
            <a:alphaModFix/>
          </a:blip>
          <a:srcRect b="0" l="436" r="436" t="0"/>
          <a:stretch/>
        </p:blipFill>
        <p:spPr>
          <a:xfrm>
            <a:off x="981800" y="2842050"/>
            <a:ext cx="4205848" cy="439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866350" y="90925"/>
            <a:ext cx="52116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CERRAR SESIÓN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1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1081725" y="2242425"/>
            <a:ext cx="6655200" cy="27699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Relative URL: Integra/resources/auth/EndSession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Method: POST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content-type:application/x-www-form-urlencoded; charset=UTF-8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Params: user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	       token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Result: 1 OK  0 ERROR 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3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1081725" y="1354025"/>
            <a:ext cx="66552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Utilizar el nombre del usuario y el token obtenido anteriormente  como parámetros para poder cerrar la sesión.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4">
            <a:alphaModFix/>
          </a:blip>
          <a:srcRect b="0" l="209" r="209" t="0"/>
          <a:stretch/>
        </p:blipFill>
        <p:spPr>
          <a:xfrm>
            <a:off x="8627481" y="2100126"/>
            <a:ext cx="3901543" cy="48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866350" y="90925"/>
            <a:ext cx="52116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CERRAR SESIÓN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2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4160675" y="2954700"/>
            <a:ext cx="9270900" cy="46089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1354050" y="1151275"/>
            <a:ext cx="30282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AJAX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4597850" y="3293650"/>
            <a:ext cx="84744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$.post({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5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"url"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500" u="none" cap="none" strike="noStrike">
                <a:solidFill>
                  <a:srgbClr val="F6DFA4"/>
                </a:solidFill>
                <a:latin typeface="Open Sans"/>
                <a:ea typeface="Open Sans"/>
                <a:cs typeface="Open Sans"/>
                <a:sym typeface="Open Sans"/>
              </a:rPr>
              <a:t>"https://211.ucontactcloud.com/Integra/resources/auth/EndSession"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s" sz="15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"headers"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i="0" lang="es" sz="15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"Content-Type"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500" u="none" cap="none" strike="noStrike">
                <a:solidFill>
                  <a:srgbClr val="AFE2E3"/>
                </a:solidFill>
                <a:latin typeface="Open Sans"/>
                <a:ea typeface="Open Sans"/>
                <a:cs typeface="Open Sans"/>
                <a:sym typeface="Open Sans"/>
              </a:rPr>
              <a:t> "application/x-www-form-urlencoded"</a:t>
            </a:r>
            <a:endParaRPr b="1" i="0" sz="1500" u="none" cap="none" strike="noStrike">
              <a:solidFill>
                <a:srgbClr val="AFE2E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},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5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"data"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5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"token"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500" u="none" cap="none" strike="noStrike">
                <a:solidFill>
                  <a:srgbClr val="AFE2E3"/>
                </a:solidFill>
                <a:latin typeface="Open Sans"/>
                <a:ea typeface="Open Sans"/>
                <a:cs typeface="Open Sans"/>
                <a:sym typeface="Open Sans"/>
              </a:rPr>
              <a:t>"APIKey"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5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"user"</a:t>
            </a: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500" u="none" cap="none" strike="noStrike">
                <a:solidFill>
                  <a:srgbClr val="AFE2E3"/>
                </a:solidFill>
                <a:latin typeface="Open Sans"/>
                <a:ea typeface="Open Sans"/>
                <a:cs typeface="Open Sans"/>
                <a:sym typeface="Open Sans"/>
              </a:rPr>
              <a:t>"IntegraUser"</a:t>
            </a:r>
            <a:endParaRPr b="1" i="0" sz="1500" u="none" cap="none" strike="noStrike">
              <a:solidFill>
                <a:srgbClr val="AFE2E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}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});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4">
            <a:alphaModFix/>
          </a:blip>
          <a:srcRect b="7149" l="5463" r="67271" t="0"/>
          <a:stretch/>
        </p:blipFill>
        <p:spPr>
          <a:xfrm>
            <a:off x="2476147" y="2150125"/>
            <a:ext cx="1684526" cy="54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866350" y="90925"/>
            <a:ext cx="52116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REPRODUCIR GRABACI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ÓN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1822775" y="2634900"/>
            <a:ext cx="9618000" cy="4928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1967100" y="2876400"/>
            <a:ext cx="9335100" cy="4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&lt;!DOCTYPE html&gt;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&lt;html lang=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"en"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&lt;head&gt;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&lt;meta charset="UTF-8"&gt;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&lt;meta name=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"viewport"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content=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"width=device-width, initial-scale=1.0"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&lt;meta http-equiv=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"X-UA-Compatible" content="ie=edge"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&lt;title&gt;Document&lt;/title&gt;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&lt;/head&gt;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&lt;body&gt;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&lt;audio src=</a:t>
            </a:r>
            <a:r>
              <a:rPr b="1" i="0" lang="es" sz="14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"https://demo.ucontactcloud.com/records/20190521/c2ff3b19-4c78-4556-871d-47a4b0d01b16.mp3"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controls=</a:t>
            </a:r>
            <a:r>
              <a:rPr b="1" i="0" lang="es" sz="14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"controls"</a:t>
            </a:r>
            <a:r>
              <a:rPr b="1" i="0" lang="e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type=</a:t>
            </a:r>
            <a:r>
              <a:rPr b="1" i="0" lang="es" sz="1400" u="none" cap="none" strike="noStrike">
                <a:solidFill>
                  <a:srgbClr val="81C4B2"/>
                </a:solidFill>
                <a:latin typeface="Open Sans"/>
                <a:ea typeface="Open Sans"/>
                <a:cs typeface="Open Sans"/>
                <a:sym typeface="Open Sans"/>
              </a:rPr>
              <a:t>"audio/mpeg"</a:t>
            </a:r>
            <a:endParaRPr b="1" i="0" sz="1400" u="none" cap="none" strike="noStrike">
              <a:solidFill>
                <a:srgbClr val="81C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1354050" y="1685700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reproductor html5.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54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1"/>
          <p:cNvGrpSpPr/>
          <p:nvPr/>
        </p:nvGrpSpPr>
        <p:grpSpPr>
          <a:xfrm>
            <a:off x="5020444" y="1339892"/>
            <a:ext cx="3171056" cy="4883539"/>
            <a:chOff x="225925" y="2081875"/>
            <a:chExt cx="2751459" cy="4211400"/>
          </a:xfrm>
        </p:grpSpPr>
        <p:sp>
          <p:nvSpPr>
            <p:cNvPr id="216" name="Google Shape;216;p31"/>
            <p:cNvSpPr/>
            <p:nvPr/>
          </p:nvSpPr>
          <p:spPr>
            <a:xfrm>
              <a:off x="2641084" y="2521788"/>
              <a:ext cx="336300" cy="2674200"/>
            </a:xfrm>
            <a:prstGeom prst="roundRect">
              <a:avLst>
                <a:gd fmla="val 50000" name="adj"/>
              </a:avLst>
            </a:prstGeom>
            <a:solidFill>
              <a:srgbClr val="740CE8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2037294" y="3220471"/>
              <a:ext cx="336300" cy="2397900"/>
            </a:xfrm>
            <a:prstGeom prst="roundRect">
              <a:avLst>
                <a:gd fmla="val 50000" name="adj"/>
              </a:avLst>
            </a:prstGeom>
            <a:solidFill>
              <a:srgbClr val="ED1F27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1433504" y="2081875"/>
              <a:ext cx="336300" cy="4211400"/>
            </a:xfrm>
            <a:prstGeom prst="roundRect">
              <a:avLst>
                <a:gd fmla="val 50000" name="adj"/>
              </a:avLst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829715" y="2392422"/>
              <a:ext cx="336300" cy="3432900"/>
            </a:xfrm>
            <a:prstGeom prst="roundRect">
              <a:avLst>
                <a:gd fmla="val 50000" name="adj"/>
              </a:avLst>
            </a:prstGeom>
            <a:solidFill>
              <a:srgbClr val="4BAB92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225925" y="2817101"/>
              <a:ext cx="336300" cy="2378700"/>
            </a:xfrm>
            <a:prstGeom prst="roundRect">
              <a:avLst>
                <a:gd fmla="val 50000" name="adj"/>
              </a:avLst>
            </a:prstGeom>
            <a:solidFill>
              <a:srgbClr val="0095FF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4141" y="6667396"/>
            <a:ext cx="1590912" cy="53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 b="0" l="2821" r="2821" t="0"/>
          <a:stretch/>
        </p:blipFill>
        <p:spPr>
          <a:xfrm>
            <a:off x="785197" y="6674775"/>
            <a:ext cx="1591354" cy="52131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2596550" y="2822231"/>
            <a:ext cx="8100600" cy="13248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s" sz="5600">
                <a:solidFill>
                  <a:srgbClr val="ED1F27"/>
                </a:solidFill>
                <a:latin typeface="Poppins"/>
                <a:ea typeface="Poppins"/>
                <a:cs typeface="Poppins"/>
                <a:sym typeface="Poppins"/>
              </a:rPr>
              <a:t>¡</a:t>
            </a:r>
            <a:r>
              <a:rPr b="1" lang="es" sz="5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r>
              <a:rPr b="1" i="0" lang="es" sz="5600" u="none" cap="none" strike="noStrike">
                <a:solidFill>
                  <a:srgbClr val="ED1F27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b="0" i="0" sz="4700" u="none" cap="none" strike="noStrike">
              <a:solidFill>
                <a:srgbClr val="ED1F2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010098" y="6698318"/>
            <a:ext cx="5558100" cy="473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t" bIns="135500" lIns="135500" spcFirstLastPara="1" rIns="135500" wrap="square" tIns="135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www.net2phone.com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/ccaas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AGENDA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999931" y="1261125"/>
            <a:ext cx="4631700" cy="4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675" lIns="90675" spcFirstLastPara="1" rIns="90675" wrap="square" tIns="906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s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b="1" lang="es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 Objetivo</a:t>
            </a:r>
            <a:endParaRPr b="1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Conocer el proceso por el cual se obtienen y convierten grabaciones desde la API Ucontact .</a:t>
            </a:r>
            <a:endParaRPr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s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b="1" lang="es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Requerimientos</a:t>
            </a:r>
            <a:endParaRPr b="1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Contar con usuario Supervisor de uContact.</a:t>
            </a:r>
            <a:endParaRPr sz="1300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54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54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540"/>
              </a:solidFill>
              <a:highlight>
                <a:srgbClr val="CCEAFF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1332" y="2289119"/>
            <a:ext cx="3489432" cy="46376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11071040" y="1679408"/>
            <a:ext cx="1040700" cy="900300"/>
          </a:xfrm>
          <a:prstGeom prst="triangle">
            <a:avLst>
              <a:gd fmla="val 50000" name="adj"/>
            </a:avLst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!</a:t>
            </a:r>
            <a:endParaRPr sz="34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OBTENER LA API KEY 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354050" y="1498363"/>
            <a:ext cx="10723500" cy="6156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Contar con un usuario con perfil supervisor o administrador.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Se sugiere crealo con el fin de utilizarlo únicamente en esta instancia. 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4684" l="0" r="0" t="8396"/>
          <a:stretch/>
        </p:blipFill>
        <p:spPr>
          <a:xfrm>
            <a:off x="1863575" y="2329325"/>
            <a:ext cx="9841450" cy="481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OBTENER LA API KEY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822775" y="4394025"/>
            <a:ext cx="9618000" cy="31695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354050" y="1262963"/>
            <a:ext cx="10723500" cy="13914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URL Relativa: Integra/resources/auth/UserLogin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Método: POST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content-type: application/x-www-form-urlencoded; charset=UTF-8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Parámetros: user,password.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Resultado: JSON (Si es Error la Respuesta es 0)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354050" y="2985325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del JSON resultado invocado por un usuario con perfil de agente con permisos de Administrador y/o supervisor. El token para este caso se encuentra bajo la clave md5secret: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977075" y="4687300"/>
            <a:ext cx="9295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“mailbox”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“”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“md5secret”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“QXBpVXN1cjozMTY4ZWM3My05ZTQ4LTQ1ZjItOTEyOS0yOWY2YzlmMzViMDQ=”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“pickupgroup”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4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“”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INVOCANDO 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API KEY 1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1822775" y="2280200"/>
            <a:ext cx="9618000" cy="52833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1354050" y="1013175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Ejemplo resultado JSON invocado por un Supervisor y/o Administrator.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977075" y="2421075"/>
            <a:ext cx="9295500" cy="4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"userid"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"Admin"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"password"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"AjsBbbpWkaUl8dz0nMTc0Q=="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"idgroup"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"SuperUser"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"enabled"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true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 "lastchange"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"Feb 29, 2012 10:05:06 AM"</a:t>
            </a:r>
            <a:endParaRPr b="1" i="0" sz="13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},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"idgroup"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"SuperUser"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"containers"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"queues"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"bigroups"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FFB1B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"description"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"Super Usuarios"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"allowdownloads"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es" sz="1300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"managedialers"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s" sz="1300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"managequality"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300" u="none" cap="none" strike="noStrike">
                <a:solidFill>
                  <a:srgbClr val="FFBE9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i="0" sz="13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},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"QWRtaW46NjBhM2FlM2EtZTcyNi00ZTBkLTk0MWMtYzBjODhjODU4MjQx"</a:t>
            </a:r>
            <a:endParaRPr b="1" i="0" sz="13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INVOCANDO LA API KEY 2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6370475" y="3411900"/>
            <a:ext cx="7074300" cy="4151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354050" y="1374100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Invocando la APIKey desde Ajax.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6524775" y="3552775"/>
            <a:ext cx="68640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$.post({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"url"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"https://demo.ucontactcloud.com/Integra/resources/auth/UserLogin"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"headers"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"Content-Type"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"application/x-www-form-urlencoded"</a:t>
            </a:r>
            <a:endParaRPr b="1" i="0" sz="13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	},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s" sz="1300" u="none" cap="none" strike="noStrike">
                <a:solidFill>
                  <a:srgbClr val="A562F0"/>
                </a:solidFill>
                <a:latin typeface="Open Sans"/>
                <a:ea typeface="Open Sans"/>
                <a:cs typeface="Open Sans"/>
                <a:sym typeface="Open Sans"/>
              </a:rPr>
              <a:t>"data"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s" sz="13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"user"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"IntegraUser"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i="0" lang="es" sz="1300" u="none" cap="none" strike="noStrike">
                <a:solidFill>
                  <a:srgbClr val="61BDFF"/>
                </a:solidFill>
                <a:latin typeface="Open Sans"/>
                <a:ea typeface="Open Sans"/>
                <a:cs typeface="Open Sans"/>
                <a:sym typeface="Open Sans"/>
              </a:rPr>
              <a:t> "password"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3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"password"</a:t>
            </a:r>
            <a:endParaRPr b="1" i="0" sz="13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}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});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44704" l="30881" r="56264" t="31713"/>
          <a:stretch/>
        </p:blipFill>
        <p:spPr>
          <a:xfrm>
            <a:off x="1904900" y="2790125"/>
            <a:ext cx="2507024" cy="25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INVOCANDO LA API KEY 3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1822775" y="3116600"/>
            <a:ext cx="9618000" cy="44469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977075" y="3409875"/>
            <a:ext cx="92955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$.ajaxSetup({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 headers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{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b="1" i="0" lang="es" sz="1400" u="none" cap="none" strike="noStrike">
                <a:solidFill>
                  <a:srgbClr val="F2757E"/>
                </a:solidFill>
                <a:latin typeface="Open Sans"/>
                <a:ea typeface="Open Sans"/>
                <a:cs typeface="Open Sans"/>
                <a:sym typeface="Open Sans"/>
              </a:rPr>
              <a:t>'Authorization'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"Basic"</a:t>
            </a: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b="1" i="0" lang="es" sz="1400" u="none" cap="none" strike="noStrike">
                <a:solidFill>
                  <a:srgbClr val="FFBC58"/>
                </a:solidFill>
                <a:latin typeface="Open Sans"/>
                <a:ea typeface="Open Sans"/>
                <a:cs typeface="Open Sans"/>
                <a:sym typeface="Open Sans"/>
              </a:rPr>
              <a:t>"APIKey"</a:t>
            </a:r>
            <a:endParaRPr b="1" i="0" sz="1400" u="none" cap="none" strike="noStrike">
              <a:solidFill>
                <a:srgbClr val="FFBC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}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});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1354050" y="1374100"/>
            <a:ext cx="107235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Luego de obtenido el APIKey setear el ajaxsetup para que no sea necesario ingresarlo en cada invocación.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3934350" y="2474250"/>
            <a:ext cx="8516100" cy="2769900"/>
          </a:xfrm>
          <a:prstGeom prst="rect">
            <a:avLst/>
          </a:prstGeom>
          <a:solidFill>
            <a:srgbClr val="FFECD1"/>
          </a:solidFill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Invocando la API Obtener grabaciones.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URL Relativa: Integra/resources/Cdr/getrecords.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Método: POST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content-type: application/x-www-form-urlencoded; charset=UTF-8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Parámetros:	lastrow  ejemplo 0 (Obtiene 50 grabaciones de la 0-50), 50 (obtiene de la 51-100)).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           		filter  (Objeto filtro JSON).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			Random: 1 (Siempre 1).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                 searchLimit: (cantidad de registros a mostrar).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Resultado: JSON.</a:t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b="0" l="47300" r="-13224" t="10809"/>
          <a:stretch/>
        </p:blipFill>
        <p:spPr>
          <a:xfrm flipH="1">
            <a:off x="1412299" y="1986549"/>
            <a:ext cx="2018777" cy="484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866340" y="90918"/>
            <a:ext cx="50310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API OBTENER GRABACIONES 2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1017776" y="1616700"/>
            <a:ext cx="5105700" cy="59469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22"/>
          <p:cNvGrpSpPr/>
          <p:nvPr/>
        </p:nvGrpSpPr>
        <p:grpSpPr>
          <a:xfrm>
            <a:off x="1630974" y="2093675"/>
            <a:ext cx="12110976" cy="4939975"/>
            <a:chOff x="1249974" y="2093675"/>
            <a:chExt cx="12110976" cy="4939975"/>
          </a:xfrm>
        </p:grpSpPr>
        <p:sp>
          <p:nvSpPr>
            <p:cNvPr id="129" name="Google Shape;129;p22"/>
            <p:cNvSpPr txBox="1"/>
            <p:nvPr/>
          </p:nvSpPr>
          <p:spPr>
            <a:xfrm>
              <a:off x="1249974" y="2093675"/>
              <a:ext cx="3942900" cy="48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JSON Object (Objeto filtro JSON).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{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"calldatei"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"2015-12-03 00:00:00"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"calldatef"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r>
                <a:rPr b="1" i="0" lang="es" sz="1300" u="none" cap="none" strike="noStrike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"2016-02-24 23:59:59"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"agent"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r>
                <a:rPr b="1" i="0" lang="es" sz="1300" u="none" cap="none" strike="noStrike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"campaign"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"source"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"destination"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r>
                <a:rPr b="1" i="0" lang="es" sz="1300" u="none" cap="none" strike="noStrike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"data"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i="0" lang="es" sz="1300" u="none" cap="none" strike="noStrike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"range"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lang="es" sz="1300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"rating"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lang="es" sz="1300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"mindur"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lang="es" sz="1300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"exclude"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r>
                <a:rPr b="1" i="0" lang="es" sz="1300" u="none" cap="none" strike="noStrike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s" sz="1300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"type"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i="0" lang="es" sz="1300" u="none" cap="none" strike="noStrike">
                  <a:solidFill>
                    <a:srgbClr val="FFBC58"/>
                  </a:solidFill>
                  <a:latin typeface="Open Sans"/>
                  <a:ea typeface="Open Sans"/>
                  <a:cs typeface="Open Sans"/>
                  <a:sym typeface="Open Sans"/>
                </a:rPr>
                <a:t>"record"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                      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F2757E"/>
                  </a:solidFill>
                  <a:latin typeface="Open Sans"/>
                  <a:ea typeface="Open Sans"/>
                  <a:cs typeface="Open Sans"/>
                  <a:sym typeface="Open Sans"/>
                </a:rPr>
                <a:t>"cont"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b="1" i="0" lang="es" sz="1300" u="none" cap="none" strike="noStrike">
                  <a:solidFill>
                    <a:srgbClr val="FFBE9F"/>
                  </a:solidFill>
                  <a:latin typeface="Open Sans"/>
                  <a:ea typeface="Open Sans"/>
                  <a:cs typeface="Open Sans"/>
                  <a:sym typeface="Open Sans"/>
                </a:rPr>
                <a:t>""</a:t>
              </a: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	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}		</a:t>
              </a:r>
              <a:endParaRPr b="1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22"/>
            <p:cNvSpPr txBox="1"/>
            <p:nvPr/>
          </p:nvSpPr>
          <p:spPr>
            <a:xfrm>
              <a:off x="6332550" y="2146650"/>
              <a:ext cx="7028400" cy="48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003B4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003B4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//Fecha inicial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//Fecha final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//Agente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//Campaña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//Origen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//Destino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//Datos de Tag de Llamadas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//Rango de horas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//Calificación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//Duración mínima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//Excluir número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//Tipo de registro siempre igual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//Cantidad de veces que se encuentra ese número en el rango seleccionado</a:t>
              </a:r>
              <a:endParaRPr b="1"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003B4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31" name="Google Shape;131;p22"/>
            <p:cNvCxnSpPr/>
            <p:nvPr/>
          </p:nvCxnSpPr>
          <p:spPr>
            <a:xfrm>
              <a:off x="4292450" y="2959875"/>
              <a:ext cx="19695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22"/>
            <p:cNvCxnSpPr/>
            <p:nvPr/>
          </p:nvCxnSpPr>
          <p:spPr>
            <a:xfrm>
              <a:off x="4292450" y="3258698"/>
              <a:ext cx="19695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22"/>
            <p:cNvCxnSpPr/>
            <p:nvPr/>
          </p:nvCxnSpPr>
          <p:spPr>
            <a:xfrm>
              <a:off x="2358500" y="3557525"/>
              <a:ext cx="39036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" name="Google Shape;134;p22"/>
            <p:cNvCxnSpPr/>
            <p:nvPr/>
          </p:nvCxnSpPr>
          <p:spPr>
            <a:xfrm>
              <a:off x="2735850" y="3856350"/>
              <a:ext cx="35262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22"/>
            <p:cNvCxnSpPr/>
            <p:nvPr/>
          </p:nvCxnSpPr>
          <p:spPr>
            <a:xfrm>
              <a:off x="2441025" y="4155175"/>
              <a:ext cx="38208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22"/>
            <p:cNvCxnSpPr/>
            <p:nvPr/>
          </p:nvCxnSpPr>
          <p:spPr>
            <a:xfrm>
              <a:off x="2806600" y="4454000"/>
              <a:ext cx="34554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2"/>
            <p:cNvCxnSpPr/>
            <p:nvPr/>
          </p:nvCxnSpPr>
          <p:spPr>
            <a:xfrm>
              <a:off x="2287725" y="4752825"/>
              <a:ext cx="39741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2"/>
            <p:cNvCxnSpPr/>
            <p:nvPr/>
          </p:nvCxnSpPr>
          <p:spPr>
            <a:xfrm>
              <a:off x="2334900" y="5051625"/>
              <a:ext cx="39270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22"/>
            <p:cNvCxnSpPr/>
            <p:nvPr/>
          </p:nvCxnSpPr>
          <p:spPr>
            <a:xfrm>
              <a:off x="2405650" y="5350450"/>
              <a:ext cx="38562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22"/>
            <p:cNvCxnSpPr/>
            <p:nvPr/>
          </p:nvCxnSpPr>
          <p:spPr>
            <a:xfrm>
              <a:off x="2464625" y="5649275"/>
              <a:ext cx="37974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22"/>
            <p:cNvCxnSpPr/>
            <p:nvPr/>
          </p:nvCxnSpPr>
          <p:spPr>
            <a:xfrm>
              <a:off x="2547175" y="5948100"/>
              <a:ext cx="37149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22"/>
            <p:cNvCxnSpPr/>
            <p:nvPr/>
          </p:nvCxnSpPr>
          <p:spPr>
            <a:xfrm>
              <a:off x="2794800" y="6246925"/>
              <a:ext cx="34671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22"/>
            <p:cNvCxnSpPr/>
            <p:nvPr/>
          </p:nvCxnSpPr>
          <p:spPr>
            <a:xfrm>
              <a:off x="2134425" y="6545750"/>
              <a:ext cx="4127400" cy="0"/>
            </a:xfrm>
            <a:prstGeom prst="straightConnector1">
              <a:avLst/>
            </a:prstGeom>
            <a:noFill/>
            <a:ln cap="flat" cmpd="sng" w="19050">
              <a:solidFill>
                <a:srgbClr val="0095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