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7563600" cx="13431600"/>
  <p:notesSz cx="6858000" cy="9144000"/>
  <p:embeddedFontLst>
    <p:embeddedFont>
      <p:font typeface="Poppins"/>
      <p:regular r:id="rId36"/>
      <p:bold r:id="rId37"/>
      <p:italic r:id="rId38"/>
      <p:boldItalic r:id="rId39"/>
    </p:embeddedFont>
    <p:embeddedFont>
      <p:font typeface="Open Sans ExtraBold"/>
      <p:bold r:id="rId40"/>
      <p:boldItalic r:id="rId41"/>
    </p:embeddedFont>
    <p:embeddedFont>
      <p:font typeface="Open Sans Medium"/>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07611C-7D8B-422F-ACF2-DFD5046E3091}">
  <a:tblStyle styleId="{E307611C-7D8B-422F-ACF2-DFD5046E309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ExtraBold-bold.fntdata"/><Relationship Id="rId42" Type="http://schemas.openxmlformats.org/officeDocument/2006/relationships/font" Target="fonts/OpenSansMedium-regular.fntdata"/><Relationship Id="rId41" Type="http://schemas.openxmlformats.org/officeDocument/2006/relationships/font" Target="fonts/OpenSansExtraBold-boldItalic.fntdata"/><Relationship Id="rId44" Type="http://schemas.openxmlformats.org/officeDocument/2006/relationships/font" Target="fonts/OpenSansMedium-italic.fntdata"/><Relationship Id="rId43" Type="http://schemas.openxmlformats.org/officeDocument/2006/relationships/font" Target="fonts/OpenSansMedium-bold.fntdata"/><Relationship Id="rId46" Type="http://schemas.openxmlformats.org/officeDocument/2006/relationships/font" Target="fonts/OpenSans-regular.fntdata"/><Relationship Id="rId45" Type="http://schemas.openxmlformats.org/officeDocument/2006/relationships/font" Target="fonts/OpenSans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Poppins-bold.fntdata"/><Relationship Id="rId36" Type="http://schemas.openxmlformats.org/officeDocument/2006/relationships/font" Target="fonts/Poppins-regular.fntdata"/><Relationship Id="rId39" Type="http://schemas.openxmlformats.org/officeDocument/2006/relationships/font" Target="fonts/Poppins-boldItalic.fntdata"/><Relationship Id="rId38" Type="http://schemas.openxmlformats.org/officeDocument/2006/relationships/font" Target="fonts/Poppins-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0:notes"/>
          <p:cNvSpPr/>
          <p:nvPr>
            <p:ph idx="2" type="sldImg"/>
          </p:nvPr>
        </p:nvSpPr>
        <p:spPr>
          <a:xfrm>
            <a:off x="384654"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11" name="Google Shape;11;p2"/>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12" name="Google Shape;12;p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1"/>
          <p:cNvSpPr/>
          <p:nvPr/>
        </p:nvSpPr>
        <p:spPr>
          <a:xfrm>
            <a:off x="6715800" y="-184"/>
            <a:ext cx="6715800" cy="75636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1" name="Google Shape;41;p11"/>
          <p:cNvSpPr txBox="1"/>
          <p:nvPr>
            <p:ph type="title"/>
          </p:nvPr>
        </p:nvSpPr>
        <p:spPr>
          <a:xfrm>
            <a:off x="389992" y="1813404"/>
            <a:ext cx="5942100" cy="21798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2" name="Google Shape;42;p11"/>
          <p:cNvSpPr txBox="1"/>
          <p:nvPr>
            <p:ph idx="1" type="subTitle"/>
          </p:nvPr>
        </p:nvSpPr>
        <p:spPr>
          <a:xfrm>
            <a:off x="389992" y="4121967"/>
            <a:ext cx="5942100" cy="18162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3" name="Google Shape;43;p11"/>
          <p:cNvSpPr txBox="1"/>
          <p:nvPr>
            <p:ph idx="2" type="body"/>
          </p:nvPr>
        </p:nvSpPr>
        <p:spPr>
          <a:xfrm>
            <a:off x="7255620" y="1064764"/>
            <a:ext cx="5636100" cy="5433600"/>
          </a:xfrm>
          <a:prstGeom prst="rect">
            <a:avLst/>
          </a:prstGeom>
          <a:noFill/>
          <a:ln>
            <a:noFill/>
          </a:ln>
        </p:spPr>
        <p:txBody>
          <a:bodyPr anchorCtr="0" anchor="ctr"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44" name="Google Shape;44;p1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2"/>
          <p:cNvSpPr txBox="1"/>
          <p:nvPr>
            <p:ph idx="1" type="body"/>
          </p:nvPr>
        </p:nvSpPr>
        <p:spPr>
          <a:xfrm>
            <a:off x="457855" y="6221129"/>
            <a:ext cx="8811600" cy="889800"/>
          </a:xfrm>
          <a:prstGeom prst="rect">
            <a:avLst/>
          </a:prstGeom>
          <a:noFill/>
          <a:ln>
            <a:noFill/>
          </a:ln>
        </p:spPr>
        <p:txBody>
          <a:bodyPr anchorCtr="0" anchor="ctr" bIns="134350" lIns="134350" spcFirstLastPara="1" rIns="134350" wrap="square" tIns="134350">
            <a:noAutofit/>
          </a:bodyPr>
          <a:lstStyle>
            <a:lvl1pPr indent="-228600" lvl="0" marL="457200" algn="l">
              <a:lnSpc>
                <a:spcPct val="100000"/>
              </a:lnSpc>
              <a:spcBef>
                <a:spcPts val="0"/>
              </a:spcBef>
              <a:spcAft>
                <a:spcPts val="0"/>
              </a:spcAft>
              <a:buSzPts val="2600"/>
              <a:buNone/>
              <a:defRPr/>
            </a:lvl1pPr>
          </a:lstStyle>
          <a:p/>
        </p:txBody>
      </p:sp>
      <p:sp>
        <p:nvSpPr>
          <p:cNvPr id="47" name="Google Shape;47;p1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3"/>
          <p:cNvSpPr txBox="1"/>
          <p:nvPr>
            <p:ph hasCustomPrompt="1" type="title"/>
          </p:nvPr>
        </p:nvSpPr>
        <p:spPr>
          <a:xfrm>
            <a:off x="457855" y="1626575"/>
            <a:ext cx="12516000" cy="28875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50" name="Google Shape;50;p13"/>
          <p:cNvSpPr txBox="1"/>
          <p:nvPr>
            <p:ph idx="1" type="body"/>
          </p:nvPr>
        </p:nvSpPr>
        <p:spPr>
          <a:xfrm>
            <a:off x="457855" y="4635398"/>
            <a:ext cx="12516000" cy="1912800"/>
          </a:xfrm>
          <a:prstGeom prst="rect">
            <a:avLst/>
          </a:prstGeom>
          <a:noFill/>
          <a:ln>
            <a:noFill/>
          </a:ln>
        </p:spPr>
        <p:txBody>
          <a:bodyPr anchorCtr="0" anchor="t" bIns="134350" lIns="134350" spcFirstLastPara="1" rIns="134350" wrap="square" tIns="134350">
            <a:no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2400"/>
              </a:spcBef>
              <a:spcAft>
                <a:spcPts val="0"/>
              </a:spcAft>
              <a:buSzPts val="2100"/>
              <a:buChar char="○"/>
              <a:defRPr/>
            </a:lvl2pPr>
            <a:lvl3pPr indent="-361950" lvl="2" marL="1371600" algn="ctr">
              <a:lnSpc>
                <a:spcPct val="115000"/>
              </a:lnSpc>
              <a:spcBef>
                <a:spcPts val="2400"/>
              </a:spcBef>
              <a:spcAft>
                <a:spcPts val="0"/>
              </a:spcAft>
              <a:buSzPts val="2100"/>
              <a:buChar char="■"/>
              <a:defRPr/>
            </a:lvl3pPr>
            <a:lvl4pPr indent="-361950" lvl="3" marL="1828800" algn="ctr">
              <a:lnSpc>
                <a:spcPct val="115000"/>
              </a:lnSpc>
              <a:spcBef>
                <a:spcPts val="2400"/>
              </a:spcBef>
              <a:spcAft>
                <a:spcPts val="0"/>
              </a:spcAft>
              <a:buSzPts val="2100"/>
              <a:buChar char="●"/>
              <a:defRPr/>
            </a:lvl4pPr>
            <a:lvl5pPr indent="-361950" lvl="4" marL="2286000" algn="ctr">
              <a:lnSpc>
                <a:spcPct val="115000"/>
              </a:lnSpc>
              <a:spcBef>
                <a:spcPts val="2400"/>
              </a:spcBef>
              <a:spcAft>
                <a:spcPts val="0"/>
              </a:spcAft>
              <a:buSzPts val="2100"/>
              <a:buChar char="○"/>
              <a:defRPr/>
            </a:lvl5pPr>
            <a:lvl6pPr indent="-361950" lvl="5" marL="2743200" algn="ctr">
              <a:lnSpc>
                <a:spcPct val="115000"/>
              </a:lnSpc>
              <a:spcBef>
                <a:spcPts val="2400"/>
              </a:spcBef>
              <a:spcAft>
                <a:spcPts val="0"/>
              </a:spcAft>
              <a:buSzPts val="2100"/>
              <a:buChar char="■"/>
              <a:defRPr/>
            </a:lvl6pPr>
            <a:lvl7pPr indent="-361950" lvl="6" marL="3200400" algn="ctr">
              <a:lnSpc>
                <a:spcPct val="115000"/>
              </a:lnSpc>
              <a:spcBef>
                <a:spcPts val="2400"/>
              </a:spcBef>
              <a:spcAft>
                <a:spcPts val="0"/>
              </a:spcAft>
              <a:buSzPts val="2100"/>
              <a:buChar char="●"/>
              <a:defRPr/>
            </a:lvl7pPr>
            <a:lvl8pPr indent="-361950" lvl="7" marL="3657600" algn="ctr">
              <a:lnSpc>
                <a:spcPct val="115000"/>
              </a:lnSpc>
              <a:spcBef>
                <a:spcPts val="2400"/>
              </a:spcBef>
              <a:spcAft>
                <a:spcPts val="0"/>
              </a:spcAft>
              <a:buSzPts val="2100"/>
              <a:buChar char="○"/>
              <a:defRPr/>
            </a:lvl8pPr>
            <a:lvl9pPr indent="-361950" lvl="8" marL="4114800" algn="ctr">
              <a:lnSpc>
                <a:spcPct val="115000"/>
              </a:lnSpc>
              <a:spcBef>
                <a:spcPts val="2400"/>
              </a:spcBef>
              <a:spcAft>
                <a:spcPts val="2400"/>
              </a:spcAft>
              <a:buSzPts val="2100"/>
              <a:buChar char="■"/>
              <a:defRPr/>
            </a:lvl9pPr>
          </a:lstStyle>
          <a:p/>
        </p:txBody>
      </p:sp>
      <p:sp>
        <p:nvSpPr>
          <p:cNvPr id="51" name="Google Shape;51;p13"/>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4"/>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15" name="Shape 15"/>
        <p:cNvGrpSpPr/>
        <p:nvPr/>
      </p:nvGrpSpPr>
      <p:grpSpPr>
        <a:xfrm>
          <a:off x="0" y="0"/>
          <a:ext cx="0" cy="0"/>
          <a:chOff x="0" y="0"/>
          <a:chExt cx="0" cy="0"/>
        </a:xfrm>
      </p:grpSpPr>
      <p:sp>
        <p:nvSpPr>
          <p:cNvPr id="16" name="Google Shape;16;p4"/>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5"/>
          <p:cNvSpPr txBox="1"/>
          <p:nvPr>
            <p:ph type="ctrTitle"/>
          </p:nvPr>
        </p:nvSpPr>
        <p:spPr>
          <a:xfrm>
            <a:off x="457867" y="1094910"/>
            <a:ext cx="12516000" cy="30183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9" name="Google Shape;19;p5"/>
          <p:cNvSpPr txBox="1"/>
          <p:nvPr>
            <p:ph idx="1" type="subTitle"/>
          </p:nvPr>
        </p:nvSpPr>
        <p:spPr>
          <a:xfrm>
            <a:off x="457855" y="4167627"/>
            <a:ext cx="12516000" cy="11655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20" name="Google Shape;20;p5"/>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6"/>
          <p:cNvSpPr txBox="1"/>
          <p:nvPr>
            <p:ph type="title"/>
          </p:nvPr>
        </p:nvSpPr>
        <p:spPr>
          <a:xfrm>
            <a:off x="457855" y="3162860"/>
            <a:ext cx="12516000" cy="1237800"/>
          </a:xfrm>
          <a:prstGeom prst="rect">
            <a:avLst/>
          </a:prstGeom>
          <a:noFill/>
          <a:ln>
            <a:noFill/>
          </a:ln>
        </p:spPr>
        <p:txBody>
          <a:bodyPr anchorCtr="0" anchor="ctr" bIns="134350" lIns="134350" spcFirstLastPara="1" rIns="134350" wrap="square" tIns="1343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3" name="Google Shape;23;p6"/>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6" name="Google Shape;26;p7"/>
          <p:cNvSpPr txBox="1"/>
          <p:nvPr>
            <p:ph idx="1" type="body"/>
          </p:nvPr>
        </p:nvSpPr>
        <p:spPr>
          <a:xfrm>
            <a:off x="457855"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7" name="Google Shape;27;p7"/>
          <p:cNvSpPr txBox="1"/>
          <p:nvPr>
            <p:ph idx="2" type="body"/>
          </p:nvPr>
        </p:nvSpPr>
        <p:spPr>
          <a:xfrm>
            <a:off x="7098301"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8" name="Google Shape;28;p7"/>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8"/>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31" name="Google Shape;31;p8"/>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9"/>
          <p:cNvSpPr txBox="1"/>
          <p:nvPr>
            <p:ph type="title"/>
          </p:nvPr>
        </p:nvSpPr>
        <p:spPr>
          <a:xfrm>
            <a:off x="457855" y="817019"/>
            <a:ext cx="4124700" cy="1111200"/>
          </a:xfrm>
          <a:prstGeom prst="rect">
            <a:avLst/>
          </a:prstGeom>
          <a:noFill/>
          <a:ln>
            <a:noFill/>
          </a:ln>
        </p:spPr>
        <p:txBody>
          <a:bodyPr anchorCtr="0" anchor="b" bIns="134350" lIns="134350" spcFirstLastPara="1" rIns="134350" wrap="square" tIns="134350">
            <a:no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4" name="Google Shape;34;p9"/>
          <p:cNvSpPr txBox="1"/>
          <p:nvPr>
            <p:ph idx="1" type="body"/>
          </p:nvPr>
        </p:nvSpPr>
        <p:spPr>
          <a:xfrm>
            <a:off x="457855" y="2043429"/>
            <a:ext cx="4124700" cy="4675500"/>
          </a:xfrm>
          <a:prstGeom prst="rect">
            <a:avLst/>
          </a:prstGeom>
          <a:noFill/>
          <a:ln>
            <a:noFill/>
          </a:ln>
        </p:spPr>
        <p:txBody>
          <a:bodyPr anchorCtr="0" anchor="t" bIns="134350" lIns="134350" spcFirstLastPara="1" rIns="134350" wrap="square" tIns="13435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35" name="Google Shape;35;p9"/>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10"/>
          <p:cNvSpPr txBox="1"/>
          <p:nvPr>
            <p:ph type="title"/>
          </p:nvPr>
        </p:nvSpPr>
        <p:spPr>
          <a:xfrm>
            <a:off x="720127" y="661953"/>
            <a:ext cx="9353700" cy="6015600"/>
          </a:xfrm>
          <a:prstGeom prst="rect">
            <a:avLst/>
          </a:prstGeom>
          <a:noFill/>
          <a:ln>
            <a:noFill/>
          </a:ln>
        </p:spPr>
        <p:txBody>
          <a:bodyPr anchorCtr="0" anchor="ctr" bIns="134350" lIns="134350" spcFirstLastPara="1" rIns="134350" wrap="square" tIns="134350">
            <a:no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8" name="Google Shape;38;p10"/>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2400"/>
              </a:spcBef>
              <a:spcAft>
                <a:spcPts val="240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hyperlink" Target="http://dev.mysql.com/downloads/connector/j/5.1.html" TargetMode="External"/><Relationship Id="rId6" Type="http://schemas.openxmlformats.org/officeDocument/2006/relationships/hyperlink" Target="http://dev.mysql.com/downloads/connector/j/5.1.html" TargetMode="External"/><Relationship Id="rId7"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33.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30.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42.png"/><Relationship Id="rId5"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integracc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7" name="Shape 57"/>
        <p:cNvGrpSpPr/>
        <p:nvPr/>
      </p:nvGrpSpPr>
      <p:grpSpPr>
        <a:xfrm>
          <a:off x="0" y="0"/>
          <a:ext cx="0" cy="0"/>
          <a:chOff x="0" y="0"/>
          <a:chExt cx="0" cy="0"/>
        </a:xfrm>
      </p:grpSpPr>
      <p:grpSp>
        <p:nvGrpSpPr>
          <p:cNvPr id="58" name="Google Shape;58;p15"/>
          <p:cNvGrpSpPr/>
          <p:nvPr/>
        </p:nvGrpSpPr>
        <p:grpSpPr>
          <a:xfrm>
            <a:off x="4796325" y="1339892"/>
            <a:ext cx="3171056" cy="4883539"/>
            <a:chOff x="225925" y="2081875"/>
            <a:chExt cx="2751459" cy="4211400"/>
          </a:xfrm>
        </p:grpSpPr>
        <p:sp>
          <p:nvSpPr>
            <p:cNvPr id="59" name="Google Shape;59;p15"/>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15"/>
          <p:cNvPicPr preferRelativeResize="0"/>
          <p:nvPr/>
        </p:nvPicPr>
        <p:blipFill rotWithShape="1">
          <a:blip r:embed="rId3">
            <a:alphaModFix/>
          </a:blip>
          <a:srcRect b="0" l="0" r="0" t="0"/>
          <a:stretch/>
        </p:blipFill>
        <p:spPr>
          <a:xfrm>
            <a:off x="11024141" y="6583356"/>
            <a:ext cx="1599754" cy="538748"/>
          </a:xfrm>
          <a:prstGeom prst="rect">
            <a:avLst/>
          </a:prstGeom>
          <a:noFill/>
          <a:ln>
            <a:noFill/>
          </a:ln>
        </p:spPr>
      </p:pic>
      <p:pic>
        <p:nvPicPr>
          <p:cNvPr id="65" name="Google Shape;65;p15"/>
          <p:cNvPicPr preferRelativeResize="0"/>
          <p:nvPr/>
        </p:nvPicPr>
        <p:blipFill rotWithShape="1">
          <a:blip r:embed="rId4">
            <a:alphaModFix/>
          </a:blip>
          <a:srcRect b="0" l="3113" r="3104" t="0"/>
          <a:stretch/>
        </p:blipFill>
        <p:spPr>
          <a:xfrm>
            <a:off x="785192" y="6575981"/>
            <a:ext cx="1644564" cy="542053"/>
          </a:xfrm>
          <a:prstGeom prst="rect">
            <a:avLst/>
          </a:prstGeom>
          <a:noFill/>
          <a:ln>
            <a:noFill/>
          </a:ln>
        </p:spPr>
      </p:pic>
      <p:sp>
        <p:nvSpPr>
          <p:cNvPr id="66" name="Google Shape;66;p15"/>
          <p:cNvSpPr txBox="1"/>
          <p:nvPr/>
        </p:nvSpPr>
        <p:spPr>
          <a:xfrm>
            <a:off x="1362904" y="3034999"/>
            <a:ext cx="10705800" cy="14937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i="0" lang="es" sz="4500" u="none" cap="none" strike="noStrike">
                <a:solidFill>
                  <a:schemeClr val="lt1"/>
                </a:solidFill>
                <a:latin typeface="Poppins"/>
                <a:ea typeface="Poppins"/>
                <a:cs typeface="Poppins"/>
                <a:sym typeface="Poppins"/>
              </a:rPr>
              <a:t>Diseñador de Reportes</a:t>
            </a:r>
            <a:endParaRPr b="1" i="0" sz="45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FD495C"/>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67" name="Google Shape;67;p15"/>
          <p:cNvSpPr txBox="1"/>
          <p:nvPr/>
        </p:nvSpPr>
        <p:spPr>
          <a:xfrm>
            <a:off x="3925446" y="6617334"/>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4"/>
          <p:cNvSpPr txBox="1"/>
          <p:nvPr>
            <p:ph type="title"/>
          </p:nvPr>
        </p:nvSpPr>
        <p:spPr>
          <a:xfrm>
            <a:off x="866350" y="90925"/>
            <a:ext cx="54072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¿CÓMO SE CREA EL REPOSITORIO?</a:t>
            </a:r>
            <a:endParaRPr sz="1300">
              <a:solidFill>
                <a:srgbClr val="435E72"/>
              </a:solidFill>
              <a:latin typeface="Open Sans ExtraBold"/>
              <a:ea typeface="Open Sans ExtraBold"/>
              <a:cs typeface="Open Sans ExtraBold"/>
              <a:sym typeface="Open Sans ExtraBold"/>
            </a:endParaRPr>
          </a:p>
        </p:txBody>
      </p:sp>
      <p:sp>
        <p:nvSpPr>
          <p:cNvPr id="136" name="Google Shape;136;p24"/>
          <p:cNvSpPr txBox="1"/>
          <p:nvPr/>
        </p:nvSpPr>
        <p:spPr>
          <a:xfrm>
            <a:off x="1070673" y="1317716"/>
            <a:ext cx="5271900" cy="31224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En la sección de “Repository Explorer”, click derecho en Data Adapter.</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Click en ‘Create Data Adapter’.</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En la ventana emergente, seleccionar la opción 'Database JDBC Connection’.</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Luego, click en 'Next'</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37" name="Google Shape;137;p24"/>
          <p:cNvPicPr preferRelativeResize="0"/>
          <p:nvPr/>
        </p:nvPicPr>
        <p:blipFill rotWithShape="1">
          <a:blip r:embed="rId4">
            <a:alphaModFix/>
          </a:blip>
          <a:srcRect b="0" l="0" r="0" t="0"/>
          <a:stretch/>
        </p:blipFill>
        <p:spPr>
          <a:xfrm>
            <a:off x="9776938" y="1653950"/>
            <a:ext cx="3654526" cy="3724975"/>
          </a:xfrm>
          <a:prstGeom prst="rect">
            <a:avLst/>
          </a:prstGeom>
          <a:noFill/>
          <a:ln>
            <a:noFill/>
          </a:ln>
          <a:effectLst>
            <a:outerShdw blurRad="185738" rotWithShape="0" algn="bl" dir="14100000" dist="57150">
              <a:srgbClr val="000000">
                <a:alpha val="32941"/>
              </a:srgbClr>
            </a:outerShdw>
          </a:effectLst>
        </p:spPr>
      </p:pic>
      <p:pic>
        <p:nvPicPr>
          <p:cNvPr id="138" name="Google Shape;138;p24"/>
          <p:cNvPicPr preferRelativeResize="0"/>
          <p:nvPr/>
        </p:nvPicPr>
        <p:blipFill rotWithShape="1">
          <a:blip r:embed="rId5">
            <a:alphaModFix/>
          </a:blip>
          <a:srcRect b="0" l="0" r="0" t="0"/>
          <a:stretch/>
        </p:blipFill>
        <p:spPr>
          <a:xfrm>
            <a:off x="7889239" y="3314700"/>
            <a:ext cx="5542362" cy="4248900"/>
          </a:xfrm>
          <a:prstGeom prst="rect">
            <a:avLst/>
          </a:prstGeom>
          <a:noFill/>
          <a:ln>
            <a:noFill/>
          </a:ln>
          <a:effectLst>
            <a:outerShdw blurRad="185738" rotWithShape="0" algn="bl" dir="14100000" dist="57150">
              <a:srgbClr val="000000">
                <a:alpha val="32941"/>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5"/>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CONFIGURACIÓN DEL REPOSITORIO</a:t>
            </a:r>
            <a:endParaRPr sz="1300">
              <a:solidFill>
                <a:srgbClr val="435E72"/>
              </a:solidFill>
              <a:latin typeface="Open Sans ExtraBold"/>
              <a:ea typeface="Open Sans ExtraBold"/>
              <a:cs typeface="Open Sans ExtraBold"/>
              <a:sym typeface="Open Sans ExtraBold"/>
            </a:endParaRPr>
          </a:p>
        </p:txBody>
      </p:sp>
      <p:sp>
        <p:nvSpPr>
          <p:cNvPr id="144" name="Google Shape;144;p25"/>
          <p:cNvSpPr txBox="1"/>
          <p:nvPr/>
        </p:nvSpPr>
        <p:spPr>
          <a:xfrm>
            <a:off x="1070675" y="1012929"/>
            <a:ext cx="5271900" cy="44133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Ingresar un nombre para el repositorio en el campo Name.</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Hacer click en el campo JDBC Driver para desplegar las opciones y seleccionar: com.mysql.jdbc.driver.</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Editar el campo JDBC Url, colocando la IP y puerto del servidor de base de datos con el siguiente formato:</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jdbc:mysql://IP:PUERTO/NombreBaseDeDatos*</a:t>
            </a:r>
            <a:endParaRPr b="1"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Ingresar usuario y password en los campos Username y Password respectivamente. </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Finalmente click en la pestaña Driver ClassPath.</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Y click en el botón Add para seleccionar el driver para la conexión con la base de datos.</a:t>
            </a:r>
            <a:endParaRPr b="0"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45" name="Google Shape;145;p25"/>
          <p:cNvPicPr preferRelativeResize="0"/>
          <p:nvPr/>
        </p:nvPicPr>
        <p:blipFill rotWithShape="1">
          <a:blip r:embed="rId4">
            <a:alphaModFix/>
          </a:blip>
          <a:srcRect b="0" l="0" r="0" t="0"/>
          <a:stretch/>
        </p:blipFill>
        <p:spPr>
          <a:xfrm>
            <a:off x="9783004" y="1016987"/>
            <a:ext cx="3647832" cy="3276728"/>
          </a:xfrm>
          <a:prstGeom prst="rect">
            <a:avLst/>
          </a:prstGeom>
          <a:noFill/>
          <a:ln>
            <a:noFill/>
          </a:ln>
        </p:spPr>
      </p:pic>
      <p:sp>
        <p:nvSpPr>
          <p:cNvPr id="146" name="Google Shape;146;p25">
            <a:hlinkClick r:id="rId5"/>
          </p:cNvPr>
          <p:cNvSpPr/>
          <p:nvPr/>
        </p:nvSpPr>
        <p:spPr>
          <a:xfrm>
            <a:off x="2661575" y="6276175"/>
            <a:ext cx="3292800" cy="507600"/>
          </a:xfrm>
          <a:prstGeom prst="roundRect">
            <a:avLst>
              <a:gd fmla="val 7999" name="adj"/>
            </a:avLst>
          </a:prstGeom>
          <a:solidFill>
            <a:srgbClr val="0095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Open Sans ExtraBold"/>
                <a:ea typeface="Open Sans ExtraBold"/>
                <a:cs typeface="Open Sans ExtraBold"/>
                <a:sym typeface="Open Sans ExtraBold"/>
              </a:rPr>
              <a:t>DESCARGA EL DRIVER AQUI</a:t>
            </a:r>
            <a:endParaRPr b="0" i="0" sz="1200" u="none" cap="none" strike="noStrike">
              <a:solidFill>
                <a:schemeClr val="lt1"/>
              </a:solidFill>
              <a:latin typeface="Open Sans ExtraBold"/>
              <a:ea typeface="Open Sans ExtraBold"/>
              <a:cs typeface="Open Sans ExtraBold"/>
              <a:sym typeface="Open Sans ExtraBold"/>
            </a:endParaRPr>
          </a:p>
        </p:txBody>
      </p:sp>
      <p:pic>
        <p:nvPicPr>
          <p:cNvPr id="147" name="Google Shape;147;p25">
            <a:hlinkClick r:id="rId6"/>
          </p:cNvPr>
          <p:cNvPicPr preferRelativeResize="0"/>
          <p:nvPr/>
        </p:nvPicPr>
        <p:blipFill rotWithShape="1">
          <a:blip r:embed="rId7">
            <a:alphaModFix/>
          </a:blip>
          <a:srcRect b="0" l="0" r="0" t="0"/>
          <a:stretch/>
        </p:blipFill>
        <p:spPr>
          <a:xfrm>
            <a:off x="9122726" y="3702577"/>
            <a:ext cx="4308862" cy="38610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52" name="Shape 152"/>
        <p:cNvGrpSpPr/>
        <p:nvPr/>
      </p:nvGrpSpPr>
      <p:grpSpPr>
        <a:xfrm>
          <a:off x="0" y="0"/>
          <a:ext cx="0" cy="0"/>
          <a:chOff x="0" y="0"/>
          <a:chExt cx="0" cy="0"/>
        </a:xfrm>
      </p:grpSpPr>
      <p:sp>
        <p:nvSpPr>
          <p:cNvPr id="153" name="Google Shape;153;p26"/>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Propiedades del reporte</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54" name="Google Shape;154;p26"/>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QUERY DEL REPORTE</a:t>
            </a:r>
            <a:endParaRPr sz="1300">
              <a:solidFill>
                <a:srgbClr val="435E72"/>
              </a:solidFill>
              <a:latin typeface="Open Sans ExtraBold"/>
              <a:ea typeface="Open Sans ExtraBold"/>
              <a:cs typeface="Open Sans ExtraBold"/>
              <a:sym typeface="Open Sans ExtraBold"/>
            </a:endParaRPr>
          </a:p>
        </p:txBody>
      </p:sp>
      <p:sp>
        <p:nvSpPr>
          <p:cNvPr id="160" name="Google Shape;160;p27"/>
          <p:cNvSpPr txBox="1"/>
          <p:nvPr/>
        </p:nvSpPr>
        <p:spPr>
          <a:xfrm>
            <a:off x="1070675" y="1012929"/>
            <a:ext cx="5271900" cy="4413300"/>
          </a:xfrm>
          <a:prstGeom prst="rect">
            <a:avLst/>
          </a:prstGeom>
          <a:noFill/>
          <a:ln>
            <a:noFill/>
          </a:ln>
        </p:spPr>
        <p:txBody>
          <a:bodyPr anchorCtr="0" anchor="t" bIns="90675" lIns="90675" spcFirstLastPara="1" rIns="90675" wrap="square" tIns="90675">
            <a:no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Para crear una Query: </a:t>
            </a:r>
            <a:endParaRPr b="1"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Click derecho sobre la raíz del reporte (en la sección Outline)</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Luego click en Data Set and Query.</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En general, los reportes van a utilizar una única Query que retornará TODOS los datos que serán desplegados en el reporte.</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Es posible acceder a una columna, resultado de una Query, mediante un Field.</a:t>
            </a:r>
            <a:endParaRPr b="0"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61" name="Google Shape;161;p27"/>
          <p:cNvPicPr preferRelativeResize="0"/>
          <p:nvPr/>
        </p:nvPicPr>
        <p:blipFill rotWithShape="1">
          <a:blip r:embed="rId4">
            <a:alphaModFix/>
          </a:blip>
          <a:srcRect b="0" l="0" r="0" t="0"/>
          <a:stretch/>
        </p:blipFill>
        <p:spPr>
          <a:xfrm>
            <a:off x="10282539" y="1594223"/>
            <a:ext cx="3141511" cy="4534852"/>
          </a:xfrm>
          <a:prstGeom prst="rect">
            <a:avLst/>
          </a:prstGeom>
          <a:noFill/>
          <a:ln>
            <a:noFill/>
          </a:ln>
        </p:spPr>
      </p:pic>
      <p:pic>
        <p:nvPicPr>
          <p:cNvPr id="162" name="Google Shape;162;p27"/>
          <p:cNvPicPr preferRelativeResize="0"/>
          <p:nvPr/>
        </p:nvPicPr>
        <p:blipFill rotWithShape="1">
          <a:blip r:embed="rId5">
            <a:alphaModFix/>
          </a:blip>
          <a:srcRect b="0" l="0" r="0" t="0"/>
          <a:stretch/>
        </p:blipFill>
        <p:spPr>
          <a:xfrm>
            <a:off x="8192550" y="3314700"/>
            <a:ext cx="5239020" cy="424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8"/>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PROPIEDADES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PALETA</a:t>
            </a:r>
            <a:endParaRPr sz="1300">
              <a:solidFill>
                <a:srgbClr val="435E72"/>
              </a:solidFill>
              <a:latin typeface="Open Sans ExtraBold"/>
              <a:ea typeface="Open Sans ExtraBold"/>
              <a:cs typeface="Open Sans ExtraBold"/>
              <a:sym typeface="Open Sans ExtraBold"/>
            </a:endParaRPr>
          </a:p>
        </p:txBody>
      </p:sp>
      <p:sp>
        <p:nvSpPr>
          <p:cNvPr id="168" name="Google Shape;168;p28"/>
          <p:cNvSpPr/>
          <p:nvPr/>
        </p:nvSpPr>
        <p:spPr>
          <a:xfrm>
            <a:off x="1015050" y="1417825"/>
            <a:ext cx="3466200" cy="5421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p:nvPr/>
        </p:nvSpPr>
        <p:spPr>
          <a:xfrm>
            <a:off x="4982700" y="1417825"/>
            <a:ext cx="3466200" cy="5421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8"/>
          <p:cNvSpPr/>
          <p:nvPr/>
        </p:nvSpPr>
        <p:spPr>
          <a:xfrm>
            <a:off x="8950350" y="1417825"/>
            <a:ext cx="3466200" cy="5421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8"/>
          <p:cNvSpPr/>
          <p:nvPr/>
        </p:nvSpPr>
        <p:spPr>
          <a:xfrm>
            <a:off x="1547250" y="5541625"/>
            <a:ext cx="2401800" cy="10245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1300"/>
              <a:buFont typeface="Arial"/>
              <a:buNone/>
            </a:pPr>
            <a:r>
              <a:rPr b="0" i="0" lang="es" sz="1200" u="none" cap="none" strike="noStrike">
                <a:solidFill>
                  <a:srgbClr val="002540"/>
                </a:solidFill>
                <a:latin typeface="Open Sans Medium"/>
                <a:ea typeface="Open Sans Medium"/>
                <a:cs typeface="Open Sans Medium"/>
                <a:sym typeface="Open Sans Medium"/>
              </a:rPr>
              <a:t>En esta sección se brindan todos los posibles elementos que podemos incluir dentro de un reporte.</a:t>
            </a:r>
            <a:endParaRPr b="0" i="0" sz="1200" u="none" cap="none" strike="noStrike">
              <a:solidFill>
                <a:srgbClr val="002540"/>
              </a:solidFill>
              <a:latin typeface="Open Sans Medium"/>
              <a:ea typeface="Open Sans Medium"/>
              <a:cs typeface="Open Sans Medium"/>
              <a:sym typeface="Open Sans Medium"/>
            </a:endParaRPr>
          </a:p>
        </p:txBody>
      </p:sp>
      <p:sp>
        <p:nvSpPr>
          <p:cNvPr id="172" name="Google Shape;172;p28"/>
          <p:cNvSpPr/>
          <p:nvPr/>
        </p:nvSpPr>
        <p:spPr>
          <a:xfrm>
            <a:off x="5514900" y="5541625"/>
            <a:ext cx="2401800" cy="10245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1300"/>
              <a:buFont typeface="Arial"/>
              <a:buNone/>
            </a:pPr>
            <a:r>
              <a:rPr b="0" i="0" lang="es" sz="1200" u="none" cap="none" strike="noStrike">
                <a:solidFill>
                  <a:srgbClr val="002540"/>
                </a:solidFill>
                <a:latin typeface="Open Sans Medium"/>
                <a:ea typeface="Open Sans Medium"/>
                <a:cs typeface="Open Sans Medium"/>
                <a:sym typeface="Open Sans Medium"/>
              </a:rPr>
              <a:t>Se muestran las propiedades del elemento seleccionado.</a:t>
            </a:r>
            <a:endParaRPr b="0" i="0" sz="1200" u="none" cap="none" strike="noStrike">
              <a:solidFill>
                <a:srgbClr val="002540"/>
              </a:solidFill>
              <a:latin typeface="Open Sans Medium"/>
              <a:ea typeface="Open Sans Medium"/>
              <a:cs typeface="Open Sans Medium"/>
              <a:sym typeface="Open Sans Medium"/>
            </a:endParaRPr>
          </a:p>
          <a:p>
            <a:pPr indent="0" lvl="0" marL="0" marR="0" rtl="0" algn="ctr">
              <a:lnSpc>
                <a:spcPct val="150000"/>
              </a:lnSpc>
              <a:spcBef>
                <a:spcPts val="0"/>
              </a:spcBef>
              <a:spcAft>
                <a:spcPts val="0"/>
              </a:spcAft>
              <a:buClr>
                <a:srgbClr val="000000"/>
              </a:buClr>
              <a:buSzPts val="1300"/>
              <a:buFont typeface="Arial"/>
              <a:buNone/>
            </a:pPr>
            <a:r>
              <a:t/>
            </a:r>
            <a:endParaRPr b="0" i="0" sz="1200" u="none" cap="none" strike="noStrike">
              <a:solidFill>
                <a:srgbClr val="002540"/>
              </a:solidFill>
              <a:latin typeface="Open Sans Medium"/>
              <a:ea typeface="Open Sans Medium"/>
              <a:cs typeface="Open Sans Medium"/>
              <a:sym typeface="Open Sans Medium"/>
            </a:endParaRPr>
          </a:p>
        </p:txBody>
      </p:sp>
      <p:sp>
        <p:nvSpPr>
          <p:cNvPr id="173" name="Google Shape;173;p28"/>
          <p:cNvSpPr/>
          <p:nvPr/>
        </p:nvSpPr>
        <p:spPr>
          <a:xfrm>
            <a:off x="9482550" y="5541625"/>
            <a:ext cx="2401800" cy="10245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1300"/>
              <a:buFont typeface="Arial"/>
              <a:buNone/>
            </a:pPr>
            <a:r>
              <a:rPr b="0" i="0" lang="es" sz="1200" u="none" cap="none" strike="noStrike">
                <a:solidFill>
                  <a:srgbClr val="002540"/>
                </a:solidFill>
                <a:latin typeface="Open Sans Medium"/>
                <a:ea typeface="Open Sans Medium"/>
                <a:cs typeface="Open Sans Medium"/>
                <a:sym typeface="Open Sans Medium"/>
              </a:rPr>
              <a:t>Permite observar la estructura de nuestro reporte en forma de árbol.</a:t>
            </a:r>
            <a:endParaRPr b="0" i="0" sz="1200" u="none" cap="none" strike="noStrike">
              <a:solidFill>
                <a:srgbClr val="002540"/>
              </a:solidFill>
              <a:latin typeface="Open Sans Medium"/>
              <a:ea typeface="Open Sans Medium"/>
              <a:cs typeface="Open Sans Medium"/>
              <a:sym typeface="Open Sans Medium"/>
            </a:endParaRPr>
          </a:p>
          <a:p>
            <a:pPr indent="0" lvl="0" marL="0" marR="0" rtl="0" algn="ctr">
              <a:lnSpc>
                <a:spcPct val="150000"/>
              </a:lnSpc>
              <a:spcBef>
                <a:spcPts val="0"/>
              </a:spcBef>
              <a:spcAft>
                <a:spcPts val="0"/>
              </a:spcAft>
              <a:buClr>
                <a:srgbClr val="000000"/>
              </a:buClr>
              <a:buSzPts val="1300"/>
              <a:buFont typeface="Arial"/>
              <a:buNone/>
            </a:pPr>
            <a:r>
              <a:t/>
            </a:r>
            <a:endParaRPr b="0" i="0" sz="1200" u="none" cap="none" strike="noStrike">
              <a:solidFill>
                <a:srgbClr val="002540"/>
              </a:solidFill>
              <a:latin typeface="Open Sans Medium"/>
              <a:ea typeface="Open Sans Medium"/>
              <a:cs typeface="Open Sans Medium"/>
              <a:sym typeface="Open Sans Medium"/>
            </a:endParaRPr>
          </a:p>
          <a:p>
            <a:pPr indent="0" lvl="0" marL="0" marR="0" rtl="0" algn="ctr">
              <a:lnSpc>
                <a:spcPct val="150000"/>
              </a:lnSpc>
              <a:spcBef>
                <a:spcPts val="0"/>
              </a:spcBef>
              <a:spcAft>
                <a:spcPts val="0"/>
              </a:spcAft>
              <a:buClr>
                <a:srgbClr val="000000"/>
              </a:buClr>
              <a:buSzPts val="1300"/>
              <a:buFont typeface="Arial"/>
              <a:buNone/>
            </a:pPr>
            <a:r>
              <a:t/>
            </a:r>
            <a:endParaRPr b="0" i="0" sz="1200" u="none" cap="none" strike="noStrike">
              <a:solidFill>
                <a:srgbClr val="002540"/>
              </a:solidFill>
              <a:latin typeface="Open Sans Medium"/>
              <a:ea typeface="Open Sans Medium"/>
              <a:cs typeface="Open Sans Medium"/>
              <a:sym typeface="Open Sans Medium"/>
            </a:endParaRPr>
          </a:p>
        </p:txBody>
      </p:sp>
      <p:sp>
        <p:nvSpPr>
          <p:cNvPr id="174" name="Google Shape;174;p28"/>
          <p:cNvSpPr txBox="1"/>
          <p:nvPr/>
        </p:nvSpPr>
        <p:spPr>
          <a:xfrm>
            <a:off x="1980600" y="1230200"/>
            <a:ext cx="153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 sz="1400" u="none" cap="none" strike="noStrike">
                <a:solidFill>
                  <a:srgbClr val="002540"/>
                </a:solidFill>
                <a:latin typeface="Open Sans ExtraBold"/>
                <a:ea typeface="Open Sans ExtraBold"/>
                <a:cs typeface="Open Sans ExtraBold"/>
                <a:sym typeface="Open Sans ExtraBold"/>
              </a:rPr>
              <a:t>Palette:</a:t>
            </a:r>
            <a:endParaRPr b="0" i="0" sz="1400" u="none" cap="none" strike="noStrike">
              <a:solidFill>
                <a:srgbClr val="002540"/>
              </a:solidFill>
              <a:latin typeface="Open Sans ExtraBold"/>
              <a:ea typeface="Open Sans ExtraBold"/>
              <a:cs typeface="Open Sans ExtraBold"/>
              <a:sym typeface="Open Sans ExtraBold"/>
            </a:endParaRPr>
          </a:p>
        </p:txBody>
      </p:sp>
      <p:sp>
        <p:nvSpPr>
          <p:cNvPr id="175" name="Google Shape;175;p28"/>
          <p:cNvSpPr txBox="1"/>
          <p:nvPr/>
        </p:nvSpPr>
        <p:spPr>
          <a:xfrm>
            <a:off x="5948250" y="1230200"/>
            <a:ext cx="153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 sz="1400" u="none" cap="none" strike="noStrike">
                <a:solidFill>
                  <a:srgbClr val="002540"/>
                </a:solidFill>
                <a:latin typeface="Open Sans ExtraBold"/>
                <a:ea typeface="Open Sans ExtraBold"/>
                <a:cs typeface="Open Sans ExtraBold"/>
                <a:sym typeface="Open Sans ExtraBold"/>
              </a:rPr>
              <a:t>Properties:</a:t>
            </a:r>
            <a:endParaRPr b="0" i="0" sz="1400" u="none" cap="none" strike="noStrike">
              <a:solidFill>
                <a:srgbClr val="002540"/>
              </a:solidFill>
              <a:latin typeface="Open Sans ExtraBold"/>
              <a:ea typeface="Open Sans ExtraBold"/>
              <a:cs typeface="Open Sans ExtraBold"/>
              <a:sym typeface="Open Sans ExtraBold"/>
            </a:endParaRPr>
          </a:p>
        </p:txBody>
      </p:sp>
      <p:sp>
        <p:nvSpPr>
          <p:cNvPr id="176" name="Google Shape;176;p28"/>
          <p:cNvSpPr txBox="1"/>
          <p:nvPr/>
        </p:nvSpPr>
        <p:spPr>
          <a:xfrm>
            <a:off x="9915900" y="1230200"/>
            <a:ext cx="153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 sz="1400" u="none" cap="none" strike="noStrike">
                <a:solidFill>
                  <a:srgbClr val="002540"/>
                </a:solidFill>
                <a:latin typeface="Open Sans ExtraBold"/>
                <a:ea typeface="Open Sans ExtraBold"/>
                <a:cs typeface="Open Sans ExtraBold"/>
                <a:sym typeface="Open Sans ExtraBold"/>
              </a:rPr>
              <a:t>Outline:</a:t>
            </a:r>
            <a:endParaRPr b="0" i="0" sz="1400" u="none" cap="none" strike="noStrike">
              <a:solidFill>
                <a:srgbClr val="002540"/>
              </a:solidFill>
              <a:latin typeface="Open Sans ExtraBold"/>
              <a:ea typeface="Open Sans ExtraBold"/>
              <a:cs typeface="Open Sans ExtraBold"/>
              <a:sym typeface="Open Sans ExtraBold"/>
            </a:endParaRPr>
          </a:p>
        </p:txBody>
      </p:sp>
      <p:pic>
        <p:nvPicPr>
          <p:cNvPr id="177" name="Google Shape;177;p28"/>
          <p:cNvPicPr preferRelativeResize="0"/>
          <p:nvPr/>
        </p:nvPicPr>
        <p:blipFill rotWithShape="1">
          <a:blip r:embed="rId4">
            <a:alphaModFix/>
          </a:blip>
          <a:srcRect b="0" l="0" r="0" t="0"/>
          <a:stretch/>
        </p:blipFill>
        <p:spPr>
          <a:xfrm>
            <a:off x="1767075" y="1948238"/>
            <a:ext cx="1962150" cy="3209925"/>
          </a:xfrm>
          <a:prstGeom prst="rect">
            <a:avLst/>
          </a:prstGeom>
          <a:noFill/>
          <a:ln>
            <a:noFill/>
          </a:ln>
        </p:spPr>
      </p:pic>
      <p:pic>
        <p:nvPicPr>
          <p:cNvPr id="178" name="Google Shape;178;p28"/>
          <p:cNvPicPr preferRelativeResize="0"/>
          <p:nvPr/>
        </p:nvPicPr>
        <p:blipFill rotWithShape="1">
          <a:blip r:embed="rId5">
            <a:alphaModFix/>
          </a:blip>
          <a:srcRect b="0" l="0" r="0" t="0"/>
          <a:stretch/>
        </p:blipFill>
        <p:spPr>
          <a:xfrm>
            <a:off x="5415638" y="1948238"/>
            <a:ext cx="2600325" cy="3209925"/>
          </a:xfrm>
          <a:prstGeom prst="rect">
            <a:avLst/>
          </a:prstGeom>
          <a:noFill/>
          <a:ln>
            <a:noFill/>
          </a:ln>
        </p:spPr>
      </p:pic>
      <p:pic>
        <p:nvPicPr>
          <p:cNvPr id="179" name="Google Shape;179;p28"/>
          <p:cNvPicPr preferRelativeResize="0"/>
          <p:nvPr/>
        </p:nvPicPr>
        <p:blipFill rotWithShape="1">
          <a:blip r:embed="rId6">
            <a:alphaModFix/>
          </a:blip>
          <a:srcRect b="0" l="0" r="0" t="0"/>
          <a:stretch/>
        </p:blipFill>
        <p:spPr>
          <a:xfrm>
            <a:off x="9473775" y="1948238"/>
            <a:ext cx="2419350" cy="224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29"/>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OUTLINE</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PARÁMETROS</a:t>
            </a:r>
            <a:endParaRPr sz="1300">
              <a:solidFill>
                <a:srgbClr val="435E72"/>
              </a:solidFill>
              <a:latin typeface="Open Sans ExtraBold"/>
              <a:ea typeface="Open Sans ExtraBold"/>
              <a:cs typeface="Open Sans ExtraBold"/>
              <a:sym typeface="Open Sans ExtraBold"/>
            </a:endParaRPr>
          </a:p>
        </p:txBody>
      </p:sp>
      <p:sp>
        <p:nvSpPr>
          <p:cNvPr id="185" name="Google Shape;185;p29"/>
          <p:cNvSpPr/>
          <p:nvPr/>
        </p:nvSpPr>
        <p:spPr>
          <a:xfrm>
            <a:off x="1117100" y="4149325"/>
            <a:ext cx="3144300" cy="10245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crear un nuevo Parameter:</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just">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Click derecho en Parameters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just">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Luego Create Parameter.</a:t>
            </a:r>
            <a:endParaRPr b="0" i="0" sz="1300" u="none" cap="none" strike="noStrike">
              <a:solidFill>
                <a:srgbClr val="002540"/>
              </a:solidFill>
              <a:latin typeface="Open Sans"/>
              <a:ea typeface="Open Sans"/>
              <a:cs typeface="Open Sans"/>
              <a:sym typeface="Open Sans"/>
            </a:endParaRPr>
          </a:p>
        </p:txBody>
      </p:sp>
      <p:sp>
        <p:nvSpPr>
          <p:cNvPr id="186" name="Google Shape;186;p29"/>
          <p:cNvSpPr txBox="1"/>
          <p:nvPr/>
        </p:nvSpPr>
        <p:spPr>
          <a:xfrm>
            <a:off x="1117100" y="1269175"/>
            <a:ext cx="35775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Los Parameters sirven para condicionar de alguna forma los resultados en el reporte.</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Ejemplo: </a:t>
            </a:r>
            <a:r>
              <a:rPr b="0" i="0" lang="es" sz="1300" u="none" cap="none" strike="noStrike">
                <a:solidFill>
                  <a:srgbClr val="002540"/>
                </a:solidFill>
                <a:latin typeface="Open Sans"/>
                <a:ea typeface="Open Sans"/>
                <a:cs typeface="Open Sans"/>
                <a:sym typeface="Open Sans"/>
              </a:rPr>
              <a:t>si tenemos un Parameter AGENTE, luego nuestro reporte filtrará los resultados para un agente específico que le asignemos.</a:t>
            </a:r>
            <a:endParaRPr b="0" i="0" sz="1300" u="none" cap="none" strike="noStrike">
              <a:solidFill>
                <a:srgbClr val="002540"/>
              </a:solidFill>
              <a:latin typeface="Open Sans"/>
              <a:ea typeface="Open Sans"/>
              <a:cs typeface="Open Sans"/>
              <a:sym typeface="Open Sans"/>
            </a:endParaRPr>
          </a:p>
        </p:txBody>
      </p:sp>
      <p:sp>
        <p:nvSpPr>
          <p:cNvPr id="187" name="Google Shape;187;p29"/>
          <p:cNvSpPr txBox="1"/>
          <p:nvPr/>
        </p:nvSpPr>
        <p:spPr>
          <a:xfrm>
            <a:off x="8857850" y="1269175"/>
            <a:ext cx="35775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utilizar Parameters en el reporte, es necesario incluirlos en la Query con la notación: </a:t>
            </a:r>
            <a:r>
              <a:rPr b="1" i="0" lang="es" sz="1300" u="none" cap="none" strike="noStrike">
                <a:solidFill>
                  <a:srgbClr val="002540"/>
                </a:solidFill>
                <a:latin typeface="Open Sans"/>
                <a:ea typeface="Open Sans"/>
                <a:cs typeface="Open Sans"/>
                <a:sym typeface="Open Sans"/>
              </a:rPr>
              <a:t>‘$P!{nombreParametro}’</a:t>
            </a:r>
            <a:r>
              <a:rPr b="0" i="0" lang="es" sz="1300" u="none" cap="none" strike="noStrike">
                <a:solidFill>
                  <a:srgbClr val="002540"/>
                </a:solidFill>
                <a:latin typeface="Open Sans"/>
                <a:ea typeface="Open Sans"/>
                <a:cs typeface="Open Sans"/>
                <a:sym typeface="Open Sans"/>
              </a:rPr>
              <a:t>.</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Si la variable contiene mas de un valor (una lista), no se le coloca comillas: </a:t>
            </a:r>
            <a:r>
              <a:rPr b="1" i="0" lang="es" sz="1300" u="none" cap="none" strike="noStrike">
                <a:solidFill>
                  <a:srgbClr val="002540"/>
                </a:solidFill>
                <a:latin typeface="Open Sans"/>
                <a:ea typeface="Open Sans"/>
                <a:cs typeface="Open Sans"/>
                <a:sym typeface="Open Sans"/>
              </a:rPr>
              <a:t>$P!{nombreParametro}</a:t>
            </a:r>
            <a:r>
              <a:rPr b="0" i="0" lang="es" sz="1300" u="none" cap="none" strike="noStrike">
                <a:solidFill>
                  <a:srgbClr val="002540"/>
                </a:solidFill>
                <a:latin typeface="Open Sans"/>
                <a:ea typeface="Open Sans"/>
                <a:cs typeface="Open Sans"/>
                <a:sym typeface="Open Sans"/>
              </a:rPr>
              <a:t> .</a:t>
            </a:r>
            <a:endParaRPr b="0" i="0" sz="1300" u="none" cap="none" strike="noStrike">
              <a:solidFill>
                <a:srgbClr val="002540"/>
              </a:solidFill>
              <a:latin typeface="Open Sans"/>
              <a:ea typeface="Open Sans"/>
              <a:cs typeface="Open Sans"/>
              <a:sym typeface="Open Sans"/>
            </a:endParaRPr>
          </a:p>
        </p:txBody>
      </p:sp>
      <p:pic>
        <p:nvPicPr>
          <p:cNvPr id="188" name="Google Shape;188;p29"/>
          <p:cNvPicPr preferRelativeResize="0"/>
          <p:nvPr/>
        </p:nvPicPr>
        <p:blipFill rotWithShape="1">
          <a:blip r:embed="rId4">
            <a:alphaModFix/>
          </a:blip>
          <a:srcRect b="0" l="0" r="0" t="0"/>
          <a:stretch/>
        </p:blipFill>
        <p:spPr>
          <a:xfrm>
            <a:off x="5095100" y="974525"/>
            <a:ext cx="3228975" cy="2647950"/>
          </a:xfrm>
          <a:prstGeom prst="rect">
            <a:avLst/>
          </a:prstGeom>
          <a:noFill/>
          <a:ln>
            <a:noFill/>
          </a:ln>
        </p:spPr>
      </p:pic>
      <p:pic>
        <p:nvPicPr>
          <p:cNvPr id="189" name="Google Shape;189;p29"/>
          <p:cNvPicPr preferRelativeResize="0"/>
          <p:nvPr/>
        </p:nvPicPr>
        <p:blipFill rotWithShape="1">
          <a:blip r:embed="rId5">
            <a:alphaModFix/>
          </a:blip>
          <a:srcRect b="0" l="0" r="0" t="0"/>
          <a:stretch/>
        </p:blipFill>
        <p:spPr>
          <a:xfrm>
            <a:off x="5089963" y="3836775"/>
            <a:ext cx="3171825" cy="2914650"/>
          </a:xfrm>
          <a:prstGeom prst="rect">
            <a:avLst/>
          </a:prstGeom>
          <a:noFill/>
          <a:ln>
            <a:noFill/>
          </a:ln>
        </p:spPr>
      </p:pic>
      <p:pic>
        <p:nvPicPr>
          <p:cNvPr id="190" name="Google Shape;190;p29"/>
          <p:cNvPicPr preferRelativeResize="0"/>
          <p:nvPr/>
        </p:nvPicPr>
        <p:blipFill rotWithShape="1">
          <a:blip r:embed="rId6">
            <a:alphaModFix/>
          </a:blip>
          <a:srcRect b="0" l="0" r="0" t="0"/>
          <a:stretch/>
        </p:blipFill>
        <p:spPr>
          <a:xfrm>
            <a:off x="8795325" y="3836775"/>
            <a:ext cx="3906900" cy="220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30"/>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OUTLINE</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FIELDS</a:t>
            </a:r>
            <a:endParaRPr sz="1300">
              <a:solidFill>
                <a:srgbClr val="435E72"/>
              </a:solidFill>
              <a:latin typeface="Open Sans ExtraBold"/>
              <a:ea typeface="Open Sans ExtraBold"/>
              <a:cs typeface="Open Sans ExtraBold"/>
              <a:sym typeface="Open Sans ExtraBold"/>
            </a:endParaRPr>
          </a:p>
        </p:txBody>
      </p:sp>
      <p:sp>
        <p:nvSpPr>
          <p:cNvPr id="196" name="Google Shape;196;p30"/>
          <p:cNvSpPr/>
          <p:nvPr/>
        </p:nvSpPr>
        <p:spPr>
          <a:xfrm>
            <a:off x="928425" y="3507425"/>
            <a:ext cx="3144300" cy="13671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Para crear un nuevo Field: </a:t>
            </a:r>
            <a:endParaRPr b="1"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just">
              <a:lnSpc>
                <a:spcPct val="150000"/>
              </a:lnSpc>
              <a:spcBef>
                <a:spcPts val="0"/>
              </a:spcBef>
              <a:spcAft>
                <a:spcPts val="0"/>
              </a:spcAft>
              <a:buClr>
                <a:srgbClr val="002540"/>
              </a:buClr>
              <a:buSzPts val="1300"/>
              <a:buFont typeface="Open Sans"/>
              <a:buChar char="●"/>
            </a:pPr>
            <a:r>
              <a:rPr b="0" i="0" lang="es" sz="1300" u="none" cap="none" strike="noStrike">
                <a:solidFill>
                  <a:srgbClr val="002540"/>
                </a:solidFill>
                <a:latin typeface="Open Sans"/>
                <a:ea typeface="Open Sans"/>
                <a:cs typeface="Open Sans"/>
                <a:sym typeface="Open Sans"/>
              </a:rPr>
              <a:t>Click derecho en Fields.</a:t>
            </a:r>
            <a:endParaRPr b="0" i="0" sz="1300" u="none" cap="none" strike="noStrike">
              <a:solidFill>
                <a:srgbClr val="002540"/>
              </a:solidFill>
              <a:latin typeface="Open Sans"/>
              <a:ea typeface="Open Sans"/>
              <a:cs typeface="Open Sans"/>
              <a:sym typeface="Open Sans"/>
            </a:endParaRPr>
          </a:p>
          <a:p>
            <a:pPr indent="-311150" lvl="0" marL="457200" marR="0" rtl="0" algn="just">
              <a:lnSpc>
                <a:spcPct val="150000"/>
              </a:lnSpc>
              <a:spcBef>
                <a:spcPts val="0"/>
              </a:spcBef>
              <a:spcAft>
                <a:spcPts val="0"/>
              </a:spcAft>
              <a:buClr>
                <a:srgbClr val="002540"/>
              </a:buClr>
              <a:buSzPts val="1300"/>
              <a:buFont typeface="Open Sans"/>
              <a:buChar char="●"/>
            </a:pPr>
            <a:r>
              <a:rPr b="0" i="0" lang="es" sz="1300" u="none" cap="none" strike="noStrike">
                <a:solidFill>
                  <a:srgbClr val="002540"/>
                </a:solidFill>
                <a:latin typeface="Open Sans"/>
                <a:ea typeface="Open Sans"/>
                <a:cs typeface="Open Sans"/>
                <a:sym typeface="Open Sans"/>
              </a:rPr>
              <a:t>Luego Create Field.</a:t>
            </a:r>
            <a:endParaRPr b="0" i="0" sz="1300" u="none" cap="none" strike="noStrike">
              <a:solidFill>
                <a:srgbClr val="002540"/>
              </a:solidFill>
              <a:latin typeface="Open Sans"/>
              <a:ea typeface="Open Sans"/>
              <a:cs typeface="Open Sans"/>
              <a:sym typeface="Open Sans"/>
            </a:endParaRPr>
          </a:p>
        </p:txBody>
      </p:sp>
      <p:sp>
        <p:nvSpPr>
          <p:cNvPr id="197" name="Google Shape;197;p30"/>
          <p:cNvSpPr txBox="1"/>
          <p:nvPr/>
        </p:nvSpPr>
        <p:spPr>
          <a:xfrm>
            <a:off x="928425" y="922625"/>
            <a:ext cx="3874800" cy="248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Los Fields son variables que toman el valor de alguna columna retornada por la Query.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Notación: $F{nombreColumna}.</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Si bien los Field no tienen porque llevar el mismo nombre que la columna retornada por la Query, es una buena hacerlo para mantener la uniformidad.</a:t>
            </a:r>
            <a:endParaRPr b="0" i="0" sz="1300" u="none" cap="none" strike="noStrike">
              <a:solidFill>
                <a:srgbClr val="002540"/>
              </a:solidFill>
              <a:latin typeface="Open Sans"/>
              <a:ea typeface="Open Sans"/>
              <a:cs typeface="Open Sans"/>
              <a:sym typeface="Open Sans"/>
            </a:endParaRPr>
          </a:p>
        </p:txBody>
      </p:sp>
      <p:sp>
        <p:nvSpPr>
          <p:cNvPr id="198" name="Google Shape;198;p30"/>
          <p:cNvSpPr txBox="1"/>
          <p:nvPr/>
        </p:nvSpPr>
        <p:spPr>
          <a:xfrm>
            <a:off x="928425" y="5001125"/>
            <a:ext cx="3215700" cy="1885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especificar el tipo de datos que almacenará: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Click en el Field creado y en la ventana de Properties, desplegamos los tipos de datos del campo Class para seleccionamos el tipo de dato deseado.</a:t>
            </a:r>
            <a:endParaRPr b="0" i="0" sz="1300" u="none" cap="none" strike="noStrike">
              <a:solidFill>
                <a:srgbClr val="002540"/>
              </a:solidFill>
              <a:latin typeface="Open Sans"/>
              <a:ea typeface="Open Sans"/>
              <a:cs typeface="Open Sans"/>
              <a:sym typeface="Open Sans"/>
            </a:endParaRPr>
          </a:p>
        </p:txBody>
      </p:sp>
      <p:pic>
        <p:nvPicPr>
          <p:cNvPr id="199" name="Google Shape;199;p30"/>
          <p:cNvPicPr preferRelativeResize="0"/>
          <p:nvPr/>
        </p:nvPicPr>
        <p:blipFill rotWithShape="1">
          <a:blip r:embed="rId4">
            <a:alphaModFix/>
          </a:blip>
          <a:srcRect b="0" l="0" r="0" t="0"/>
          <a:stretch/>
        </p:blipFill>
        <p:spPr>
          <a:xfrm>
            <a:off x="4717450" y="5066300"/>
            <a:ext cx="8267700" cy="1905000"/>
          </a:xfrm>
          <a:prstGeom prst="rect">
            <a:avLst/>
          </a:prstGeom>
          <a:noFill/>
          <a:ln>
            <a:noFill/>
          </a:ln>
        </p:spPr>
      </p:pic>
      <p:pic>
        <p:nvPicPr>
          <p:cNvPr id="200" name="Google Shape;200;p30"/>
          <p:cNvPicPr preferRelativeResize="0"/>
          <p:nvPr/>
        </p:nvPicPr>
        <p:blipFill rotWithShape="1">
          <a:blip r:embed="rId5">
            <a:alphaModFix/>
          </a:blip>
          <a:srcRect b="0" l="0" r="0" t="0"/>
          <a:stretch/>
        </p:blipFill>
        <p:spPr>
          <a:xfrm>
            <a:off x="5698150" y="1302225"/>
            <a:ext cx="6438900" cy="255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1"/>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OUTLINE</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VARIABLES</a:t>
            </a:r>
            <a:endParaRPr sz="1300">
              <a:solidFill>
                <a:srgbClr val="435E72"/>
              </a:solidFill>
              <a:latin typeface="Open Sans ExtraBold"/>
              <a:ea typeface="Open Sans ExtraBold"/>
              <a:cs typeface="Open Sans ExtraBold"/>
              <a:sym typeface="Open Sans ExtraBold"/>
            </a:endParaRPr>
          </a:p>
        </p:txBody>
      </p:sp>
      <p:sp>
        <p:nvSpPr>
          <p:cNvPr id="206" name="Google Shape;206;p31"/>
          <p:cNvSpPr/>
          <p:nvPr/>
        </p:nvSpPr>
        <p:spPr>
          <a:xfrm>
            <a:off x="928425" y="1982313"/>
            <a:ext cx="3144300" cy="10245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crear una variable:</a:t>
            </a:r>
            <a:endParaRPr b="0" i="0" sz="1300" u="none" cap="none" strike="noStrike">
              <a:solidFill>
                <a:srgbClr val="002540"/>
              </a:solidFill>
              <a:latin typeface="Open Sans"/>
              <a:ea typeface="Open Sans"/>
              <a:cs typeface="Open Sans"/>
              <a:sym typeface="Open Sans"/>
            </a:endParaRPr>
          </a:p>
          <a:p>
            <a:pPr indent="0" lvl="0" marL="457200" marR="0" rtl="0" algn="just">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just">
              <a:lnSpc>
                <a:spcPct val="115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Click derecho en variables.</a:t>
            </a:r>
            <a:endParaRPr b="0" i="0" sz="1300" u="none" cap="none" strike="noStrike">
              <a:solidFill>
                <a:srgbClr val="002540"/>
              </a:solidFill>
              <a:latin typeface="Open Sans"/>
              <a:ea typeface="Open Sans"/>
              <a:cs typeface="Open Sans"/>
              <a:sym typeface="Open Sans"/>
            </a:endParaRPr>
          </a:p>
          <a:p>
            <a:pPr indent="-311150" lvl="0" marL="457200" marR="0" rtl="0" algn="just">
              <a:lnSpc>
                <a:spcPct val="115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Luego Create variable.</a:t>
            </a:r>
            <a:endParaRPr b="0" i="0" sz="1300" u="none" cap="none" strike="noStrike">
              <a:solidFill>
                <a:srgbClr val="002540"/>
              </a:solidFill>
              <a:latin typeface="Open Sans"/>
              <a:ea typeface="Open Sans"/>
              <a:cs typeface="Open Sans"/>
              <a:sym typeface="Open Sans"/>
            </a:endParaRPr>
          </a:p>
        </p:txBody>
      </p:sp>
      <p:sp>
        <p:nvSpPr>
          <p:cNvPr id="207" name="Google Shape;207;p31"/>
          <p:cNvSpPr txBox="1"/>
          <p:nvPr/>
        </p:nvSpPr>
        <p:spPr>
          <a:xfrm>
            <a:off x="928425" y="1151225"/>
            <a:ext cx="38748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Las variables se utilizan para almacenar para guardar una expresión matemática.</a:t>
            </a:r>
            <a:endParaRPr b="0" i="0" sz="1300" u="none" cap="none" strike="noStrike">
              <a:solidFill>
                <a:srgbClr val="002540"/>
              </a:solidFill>
              <a:latin typeface="Open Sans"/>
              <a:ea typeface="Open Sans"/>
              <a:cs typeface="Open Sans"/>
              <a:sym typeface="Open Sans"/>
            </a:endParaRPr>
          </a:p>
        </p:txBody>
      </p:sp>
      <p:sp>
        <p:nvSpPr>
          <p:cNvPr id="208" name="Google Shape;208;p31"/>
          <p:cNvSpPr txBox="1"/>
          <p:nvPr/>
        </p:nvSpPr>
        <p:spPr>
          <a:xfrm>
            <a:off x="928425" y="4484475"/>
            <a:ext cx="3069900" cy="222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modificar la expresión de una Variable:</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Seleccionar la variable y en el cuadro </a:t>
            </a:r>
            <a:r>
              <a:rPr b="1" i="1" lang="es" sz="1300" u="none" cap="none" strike="noStrike">
                <a:solidFill>
                  <a:srgbClr val="002540"/>
                </a:solidFill>
                <a:latin typeface="Open Sans"/>
                <a:ea typeface="Open Sans"/>
                <a:cs typeface="Open Sans"/>
                <a:sym typeface="Open Sans"/>
              </a:rPr>
              <a:t>Properties</a:t>
            </a:r>
            <a:r>
              <a:rPr b="0" i="0" lang="es" sz="1300" u="none" cap="none" strike="noStrike">
                <a:solidFill>
                  <a:srgbClr val="002540"/>
                </a:solidFill>
                <a:latin typeface="Open Sans"/>
                <a:ea typeface="Open Sans"/>
                <a:cs typeface="Open Sans"/>
                <a:sym typeface="Open Sans"/>
              </a:rPr>
              <a:t>, modificar el campo</a:t>
            </a:r>
            <a:r>
              <a:rPr b="1" i="0" lang="es" sz="1300" u="none" cap="none" strike="noStrike">
                <a:solidFill>
                  <a:srgbClr val="002540"/>
                </a:solidFill>
                <a:latin typeface="Open Sans"/>
                <a:ea typeface="Open Sans"/>
                <a:cs typeface="Open Sans"/>
                <a:sym typeface="Open Sans"/>
              </a:rPr>
              <a:t> Expression</a:t>
            </a:r>
            <a:r>
              <a:rPr b="0" i="0" lang="es" sz="1300" u="none" cap="none" strike="noStrike">
                <a:solidFill>
                  <a:srgbClr val="002540"/>
                </a:solidFill>
                <a:latin typeface="Open Sans"/>
                <a:ea typeface="Open Sans"/>
                <a:cs typeface="Open Sans"/>
                <a:sym typeface="Open Sans"/>
              </a:rPr>
              <a:t>.</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modificar el tipo de la Variable:</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y en el cuadro </a:t>
            </a:r>
            <a:r>
              <a:rPr b="1" i="1" lang="es" sz="1300" u="none" cap="none" strike="noStrike">
                <a:solidFill>
                  <a:srgbClr val="002540"/>
                </a:solidFill>
                <a:latin typeface="Open Sans"/>
                <a:ea typeface="Open Sans"/>
                <a:cs typeface="Open Sans"/>
                <a:sym typeface="Open Sans"/>
              </a:rPr>
              <a:t>Properties</a:t>
            </a:r>
            <a:r>
              <a:rPr b="0" i="0" lang="es" sz="1300" u="none" cap="none" strike="noStrike">
                <a:solidFill>
                  <a:srgbClr val="002540"/>
                </a:solidFill>
                <a:latin typeface="Open Sans"/>
                <a:ea typeface="Open Sans"/>
                <a:cs typeface="Open Sans"/>
                <a:sym typeface="Open Sans"/>
              </a:rPr>
              <a:t>, modificar el campo</a:t>
            </a:r>
            <a:r>
              <a:rPr b="1" i="0" lang="es" sz="1300" u="none" cap="none" strike="noStrike">
                <a:solidFill>
                  <a:srgbClr val="002540"/>
                </a:solidFill>
                <a:latin typeface="Open Sans"/>
                <a:ea typeface="Open Sans"/>
                <a:cs typeface="Open Sans"/>
                <a:sym typeface="Open Sans"/>
              </a:rPr>
              <a:t> ‘Value Class Name’</a:t>
            </a:r>
            <a:r>
              <a:rPr b="0" i="0" lang="es" sz="1300" u="none" cap="none" strike="noStrike">
                <a:solidFill>
                  <a:srgbClr val="002540"/>
                </a:solidFill>
                <a:latin typeface="Open Sans"/>
                <a:ea typeface="Open Sans"/>
                <a:cs typeface="Open Sans"/>
                <a:sym typeface="Open Sans"/>
              </a:rPr>
              <a:t>.</a:t>
            </a:r>
            <a:endParaRPr b="0" i="0" sz="1300" u="none" cap="none" strike="noStrike">
              <a:solidFill>
                <a:srgbClr val="002540"/>
              </a:solidFill>
              <a:latin typeface="Open Sans"/>
              <a:ea typeface="Open Sans"/>
              <a:cs typeface="Open Sans"/>
              <a:sym typeface="Open Sans"/>
            </a:endParaRPr>
          </a:p>
        </p:txBody>
      </p:sp>
      <p:sp>
        <p:nvSpPr>
          <p:cNvPr id="209" name="Google Shape;209;p31"/>
          <p:cNvSpPr txBox="1"/>
          <p:nvPr/>
        </p:nvSpPr>
        <p:spPr>
          <a:xfrm>
            <a:off x="928425" y="3657750"/>
            <a:ext cx="9643200" cy="4806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Expresión: $F{comisión} * ($F{sobre_total}==true$F{importe_agente}:$F{desde}) + $V{importeComisionCampania}</a:t>
            </a:r>
            <a:endParaRPr b="1" i="0" sz="1300" u="none" cap="none" strike="noStrike">
              <a:solidFill>
                <a:srgbClr val="002540"/>
              </a:solidFill>
              <a:latin typeface="Open Sans"/>
              <a:ea typeface="Open Sans"/>
              <a:cs typeface="Open Sans"/>
              <a:sym typeface="Open Sans"/>
            </a:endParaRPr>
          </a:p>
        </p:txBody>
      </p:sp>
      <p:sp>
        <p:nvSpPr>
          <p:cNvPr id="210" name="Google Shape;210;p31"/>
          <p:cNvSpPr txBox="1"/>
          <p:nvPr/>
        </p:nvSpPr>
        <p:spPr>
          <a:xfrm>
            <a:off x="928425" y="3342300"/>
            <a:ext cx="15351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Ejemplo:</a:t>
            </a:r>
            <a:endParaRPr b="1" i="0" sz="1300" u="none" cap="none" strike="noStrike">
              <a:solidFill>
                <a:srgbClr val="002540"/>
              </a:solidFill>
              <a:latin typeface="Open Sans"/>
              <a:ea typeface="Open Sans"/>
              <a:cs typeface="Open Sans"/>
              <a:sym typeface="Open Sans"/>
            </a:endParaRPr>
          </a:p>
        </p:txBody>
      </p:sp>
      <p:pic>
        <p:nvPicPr>
          <p:cNvPr id="211" name="Google Shape;211;p31"/>
          <p:cNvPicPr preferRelativeResize="0"/>
          <p:nvPr/>
        </p:nvPicPr>
        <p:blipFill rotWithShape="1">
          <a:blip r:embed="rId4">
            <a:alphaModFix/>
          </a:blip>
          <a:srcRect b="0" l="0" r="0" t="0"/>
          <a:stretch/>
        </p:blipFill>
        <p:spPr>
          <a:xfrm>
            <a:off x="6970400" y="981675"/>
            <a:ext cx="4763874" cy="2208225"/>
          </a:xfrm>
          <a:prstGeom prst="rect">
            <a:avLst/>
          </a:prstGeom>
          <a:noFill/>
          <a:ln>
            <a:noFill/>
          </a:ln>
        </p:spPr>
      </p:pic>
      <p:pic>
        <p:nvPicPr>
          <p:cNvPr id="212" name="Google Shape;212;p31"/>
          <p:cNvPicPr preferRelativeResize="0"/>
          <p:nvPr/>
        </p:nvPicPr>
        <p:blipFill rotWithShape="1">
          <a:blip r:embed="rId5">
            <a:alphaModFix/>
          </a:blip>
          <a:srcRect b="0" l="0" r="0" t="0"/>
          <a:stretch/>
        </p:blipFill>
        <p:spPr>
          <a:xfrm>
            <a:off x="4332675" y="4926775"/>
            <a:ext cx="8652474" cy="1960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2"/>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OUTLINE</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VARIABLES - EDITAR EXPRESIÓN</a:t>
            </a:r>
            <a:endParaRPr sz="1300">
              <a:solidFill>
                <a:srgbClr val="435E72"/>
              </a:solidFill>
              <a:latin typeface="Open Sans ExtraBold"/>
              <a:ea typeface="Open Sans ExtraBold"/>
              <a:cs typeface="Open Sans ExtraBold"/>
              <a:sym typeface="Open Sans ExtraBold"/>
            </a:endParaRPr>
          </a:p>
        </p:txBody>
      </p:sp>
      <p:sp>
        <p:nvSpPr>
          <p:cNvPr id="218" name="Google Shape;218;p32"/>
          <p:cNvSpPr txBox="1"/>
          <p:nvPr/>
        </p:nvSpPr>
        <p:spPr>
          <a:xfrm>
            <a:off x="928425" y="1151225"/>
            <a:ext cx="4666800" cy="42867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Para mantener una correcta sintaxis en las expresiones que manejarán las variables es posible utilizar el Expression Editor disponible en la herramienta.</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Allí el usuario podrá seleccionar Parameters y Fields que creó anteriormente para incluirlos como parte de la expresión de la variable, sin tener que recordar como se define cada una de ellas.</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Adicionalmente y de acuerdo al tipo de datos que se maneje, el Expression Editor permite transformar, comparar y procesar el valor de acuerdo al resultado que se desee desplegar.</a:t>
            </a:r>
            <a:endParaRPr b="0" i="0" sz="1300" u="none" cap="none" strike="noStrike">
              <a:solidFill>
                <a:srgbClr val="002540"/>
              </a:solidFill>
              <a:latin typeface="Open Sans"/>
              <a:ea typeface="Open Sans"/>
              <a:cs typeface="Open Sans"/>
              <a:sym typeface="Open Sans"/>
            </a:endParaRPr>
          </a:p>
        </p:txBody>
      </p:sp>
      <p:pic>
        <p:nvPicPr>
          <p:cNvPr id="219" name="Google Shape;219;p32"/>
          <p:cNvPicPr preferRelativeResize="0"/>
          <p:nvPr/>
        </p:nvPicPr>
        <p:blipFill rotWithShape="1">
          <a:blip r:embed="rId4">
            <a:alphaModFix/>
          </a:blip>
          <a:srcRect b="0" l="0" r="0" t="0"/>
          <a:stretch/>
        </p:blipFill>
        <p:spPr>
          <a:xfrm>
            <a:off x="6602025" y="1151225"/>
            <a:ext cx="6048375" cy="554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24" name="Shape 224"/>
        <p:cNvGrpSpPr/>
        <p:nvPr/>
      </p:nvGrpSpPr>
      <p:grpSpPr>
        <a:xfrm>
          <a:off x="0" y="0"/>
          <a:ext cx="0" cy="0"/>
          <a:chOff x="0" y="0"/>
          <a:chExt cx="0" cy="0"/>
        </a:xfrm>
      </p:grpSpPr>
      <p:sp>
        <p:nvSpPr>
          <p:cNvPr id="225" name="Google Shape;225;p33"/>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Diseño del reporte</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26" name="Google Shape;226;p33"/>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INTRODUCCIÓN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AGENDA</a:t>
            </a:r>
            <a:endParaRPr sz="1300">
              <a:solidFill>
                <a:srgbClr val="435E72"/>
              </a:solidFill>
              <a:latin typeface="Open Sans ExtraBold"/>
              <a:ea typeface="Open Sans ExtraBold"/>
              <a:cs typeface="Open Sans ExtraBold"/>
              <a:sym typeface="Open Sans ExtraBold"/>
            </a:endParaRPr>
          </a:p>
        </p:txBody>
      </p:sp>
      <p:sp>
        <p:nvSpPr>
          <p:cNvPr id="73" name="Google Shape;73;p16"/>
          <p:cNvSpPr/>
          <p:nvPr/>
        </p:nvSpPr>
        <p:spPr>
          <a:xfrm>
            <a:off x="987700" y="1332325"/>
            <a:ext cx="4020300" cy="38235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1.</a:t>
            </a:r>
            <a:r>
              <a:rPr b="0" i="0" lang="es" sz="1300" u="none" cap="none" strike="noStrike">
                <a:solidFill>
                  <a:srgbClr val="002540"/>
                </a:solidFill>
                <a:latin typeface="Open Sans ExtraBold"/>
                <a:ea typeface="Open Sans ExtraBold"/>
                <a:cs typeface="Open Sans ExtraBold"/>
                <a:sym typeface="Open Sans ExtraBold"/>
              </a:rPr>
              <a:t> INTRODUCCIÓN</a:t>
            </a:r>
            <a:endParaRPr b="0" i="0" sz="1300" u="none" cap="none" strike="noStrike">
              <a:solidFill>
                <a:srgbClr val="002540"/>
              </a:solidFill>
              <a:latin typeface="Open Sans ExtraBold"/>
              <a:ea typeface="Open Sans ExtraBold"/>
              <a:cs typeface="Open Sans ExtraBold"/>
              <a:sym typeface="Open Sans ExtraBold"/>
            </a:endParaRPr>
          </a:p>
          <a:p>
            <a:pPr indent="45720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Conceptos Básicos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Layout Jaspersoft</a:t>
            </a:r>
            <a:endParaRPr b="0" i="0" sz="12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2.</a:t>
            </a:r>
            <a:r>
              <a:rPr b="0" i="0" lang="es" sz="1300" u="none" cap="none" strike="noStrike">
                <a:solidFill>
                  <a:srgbClr val="002540"/>
                </a:solidFill>
                <a:latin typeface="Open Sans ExtraBold"/>
                <a:ea typeface="Open Sans ExtraBold"/>
                <a:cs typeface="Open Sans ExtraBold"/>
                <a:sym typeface="Open Sans ExtraBold"/>
              </a:rPr>
              <a:t> CREACIÓN DEL REPOSITORIO</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Configuración del Repositorio</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3.</a:t>
            </a:r>
            <a:r>
              <a:rPr b="0" i="0" lang="es" sz="1300" u="none" cap="none" strike="noStrike">
                <a:solidFill>
                  <a:srgbClr val="002540"/>
                </a:solidFill>
                <a:latin typeface="Open Sans ExtraBold"/>
                <a:ea typeface="Open Sans ExtraBold"/>
                <a:cs typeface="Open Sans ExtraBold"/>
                <a:sym typeface="Open Sans ExtraBold"/>
              </a:rPr>
              <a:t> PROPIEDADES DEL REPORTE</a:t>
            </a:r>
            <a:endParaRPr b="0" i="0" sz="1300" u="none" cap="none" strike="noStrike">
              <a:solidFill>
                <a:srgbClr val="002540"/>
              </a:solidFill>
              <a:latin typeface="Open Sans ExtraBold"/>
              <a:ea typeface="Open Sans ExtraBold"/>
              <a:cs typeface="Open Sans ExtraBold"/>
              <a:sym typeface="Open Sans ExtraBold"/>
            </a:endParaRPr>
          </a:p>
          <a:p>
            <a:pPr indent="45720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Query del Reporte</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Propiedades - Paleta</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Outline</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Parámetros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Fields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Variables</a:t>
            </a:r>
            <a:endParaRPr b="0"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Query</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Supervisor</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74" name="Google Shape;74;p16"/>
          <p:cNvSpPr/>
          <p:nvPr/>
        </p:nvSpPr>
        <p:spPr>
          <a:xfrm>
            <a:off x="4882636" y="1332325"/>
            <a:ext cx="4020300" cy="38235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4. </a:t>
            </a:r>
            <a:r>
              <a:rPr b="0" i="0" lang="es" sz="1300" u="none" cap="none" strike="noStrike">
                <a:solidFill>
                  <a:srgbClr val="002540"/>
                </a:solidFill>
                <a:latin typeface="Open Sans ExtraBold"/>
                <a:ea typeface="Open Sans ExtraBold"/>
                <a:cs typeface="Open Sans ExtraBold"/>
                <a:sym typeface="Open Sans ExtraBold"/>
              </a:rPr>
              <a:t>INTERNACIONALIZACIÓN</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5. </a:t>
            </a:r>
            <a:r>
              <a:rPr b="0" i="0" lang="es" sz="1300" u="none" cap="none" strike="noStrike">
                <a:solidFill>
                  <a:srgbClr val="002540"/>
                </a:solidFill>
                <a:latin typeface="Open Sans ExtraBold"/>
                <a:ea typeface="Open Sans ExtraBold"/>
                <a:cs typeface="Open Sans ExtraBold"/>
                <a:sym typeface="Open Sans ExtraBold"/>
              </a:rPr>
              <a:t>SUBREPORTES</a:t>
            </a:r>
            <a:endParaRPr b="1"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DataSets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Tabla</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6. </a:t>
            </a:r>
            <a:r>
              <a:rPr b="0" i="0" lang="es" sz="1300" u="none" cap="none" strike="noStrike">
                <a:solidFill>
                  <a:srgbClr val="002540"/>
                </a:solidFill>
                <a:latin typeface="Open Sans ExtraBold"/>
                <a:ea typeface="Open Sans ExtraBold"/>
                <a:cs typeface="Open Sans ExtraBold"/>
                <a:sym typeface="Open Sans ExtraBold"/>
              </a:rPr>
              <a:t>EJEMPLO PRÁCTICO</a:t>
            </a:r>
            <a:endParaRPr b="1"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1"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Y. </a:t>
            </a:r>
            <a:r>
              <a:rPr b="0" i="0" lang="es" sz="1300" u="none" cap="none" strike="noStrike">
                <a:solidFill>
                  <a:srgbClr val="002540"/>
                </a:solidFill>
                <a:latin typeface="Open Sans ExtraBold"/>
                <a:ea typeface="Open Sans ExtraBold"/>
                <a:cs typeface="Open Sans ExtraBold"/>
                <a:sym typeface="Open Sans ExtraBold"/>
              </a:rPr>
              <a:t>EVALUACIÓN</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b="1" i="0" sz="1300" u="none" cap="none" strike="noStrike">
              <a:solidFill>
                <a:srgbClr val="002540"/>
              </a:solidFill>
              <a:latin typeface="Open Sans"/>
              <a:ea typeface="Open Sans"/>
              <a:cs typeface="Open Sans"/>
              <a:sym typeface="Open Sans"/>
            </a:endParaRPr>
          </a:p>
        </p:txBody>
      </p:sp>
      <p:pic>
        <p:nvPicPr>
          <p:cNvPr id="75" name="Google Shape;75;p16"/>
          <p:cNvPicPr preferRelativeResize="0"/>
          <p:nvPr/>
        </p:nvPicPr>
        <p:blipFill rotWithShape="1">
          <a:blip r:embed="rId4">
            <a:alphaModFix/>
          </a:blip>
          <a:srcRect b="0" l="0" r="0" t="0"/>
          <a:stretch/>
        </p:blipFill>
        <p:spPr>
          <a:xfrm>
            <a:off x="9166753" y="2494651"/>
            <a:ext cx="3039000" cy="4038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4"/>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DETAIL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32" name="Google Shape;232;p34"/>
          <p:cNvSpPr txBox="1"/>
          <p:nvPr/>
        </p:nvSpPr>
        <p:spPr>
          <a:xfrm>
            <a:off x="928425" y="1435925"/>
            <a:ext cx="4666800" cy="27861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Por defecto, el crear un reporte, Jaspersoft Studio crea un elemento del tipo Detail.</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El Detail será el contenedor de las filas de los datos retornados por la Query.</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Para cada fila del resultado de la Query, se repetirá la banda Detail, con los datos de los Fields obtenidos.</a:t>
            </a:r>
            <a:endParaRPr b="0" i="0" sz="1300" u="none" cap="none" strike="noStrike">
              <a:solidFill>
                <a:srgbClr val="002540"/>
              </a:solidFill>
              <a:latin typeface="Open Sans"/>
              <a:ea typeface="Open Sans"/>
              <a:cs typeface="Open Sans"/>
              <a:sym typeface="Open Sans"/>
            </a:endParaRPr>
          </a:p>
        </p:txBody>
      </p:sp>
      <p:pic>
        <p:nvPicPr>
          <p:cNvPr id="233" name="Google Shape;233;p34"/>
          <p:cNvPicPr preferRelativeResize="0"/>
          <p:nvPr/>
        </p:nvPicPr>
        <p:blipFill rotWithShape="1">
          <a:blip r:embed="rId4">
            <a:alphaModFix/>
          </a:blip>
          <a:srcRect b="0" l="0" r="0" t="0"/>
          <a:stretch/>
        </p:blipFill>
        <p:spPr>
          <a:xfrm>
            <a:off x="6102875" y="1524050"/>
            <a:ext cx="6941126" cy="4935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35"/>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TEXTFIELDS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PROPIEDADES</a:t>
            </a:r>
            <a:endParaRPr sz="1300">
              <a:solidFill>
                <a:srgbClr val="435E72"/>
              </a:solidFill>
              <a:latin typeface="Open Sans ExtraBold"/>
              <a:ea typeface="Open Sans ExtraBold"/>
              <a:cs typeface="Open Sans ExtraBold"/>
              <a:sym typeface="Open Sans ExtraBold"/>
            </a:endParaRPr>
          </a:p>
        </p:txBody>
      </p:sp>
      <p:sp>
        <p:nvSpPr>
          <p:cNvPr id="239" name="Google Shape;239;p35"/>
          <p:cNvSpPr txBox="1"/>
          <p:nvPr/>
        </p:nvSpPr>
        <p:spPr>
          <a:xfrm>
            <a:off x="987400" y="1121325"/>
            <a:ext cx="5286300" cy="5487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Es un campo de texto libre.</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Se utilizan para asignar Variables, Parameters y Fields.</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desplegar un elemento en un Textfield existen dos maneras:</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Arrastrando el mismo a un Textfield.</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Modificando la expresión regular del Textfield.</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Pestaña Textfield: </a:t>
            </a:r>
            <a:r>
              <a:rPr b="0" i="0" lang="es" sz="1300" u="none" cap="none" strike="noStrike">
                <a:solidFill>
                  <a:srgbClr val="002540"/>
                </a:solidFill>
                <a:latin typeface="Open Sans"/>
                <a:ea typeface="Open Sans"/>
                <a:cs typeface="Open Sans"/>
                <a:sym typeface="Open Sans"/>
              </a:rPr>
              <a:t>Permite modificar la expresión que va a tener el Textfield.</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Pestaña Apppearance:</a:t>
            </a:r>
            <a:r>
              <a:rPr b="0" i="0" lang="es" sz="1300" u="none" cap="none" strike="noStrike">
                <a:solidFill>
                  <a:srgbClr val="002540"/>
                </a:solidFill>
                <a:latin typeface="Open Sans"/>
                <a:ea typeface="Open Sans"/>
                <a:cs typeface="Open Sans"/>
                <a:sym typeface="Open Sans"/>
              </a:rPr>
              <a:t> Permite modificar el aspecto del Textfield, su ubicación en el reporte, su tamaño su color y estilo entre otros.</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Pestaña Borders:</a:t>
            </a:r>
            <a:r>
              <a:rPr b="0" i="0" lang="es" sz="1300" u="none" cap="none" strike="noStrike">
                <a:solidFill>
                  <a:srgbClr val="002540"/>
                </a:solidFill>
                <a:latin typeface="Open Sans"/>
                <a:ea typeface="Open Sans"/>
                <a:cs typeface="Open Sans"/>
                <a:sym typeface="Open Sans"/>
              </a:rPr>
              <a:t> Permite editar los bordes del Textfield.</a:t>
            </a:r>
            <a:endParaRPr b="0" i="0" sz="1300" u="none" cap="none" strike="noStrike">
              <a:solidFill>
                <a:srgbClr val="002540"/>
              </a:solidFill>
              <a:latin typeface="Open Sans"/>
              <a:ea typeface="Open Sans"/>
              <a:cs typeface="Open Sans"/>
              <a:sym typeface="Open Sans"/>
            </a:endParaRPr>
          </a:p>
        </p:txBody>
      </p:sp>
      <p:pic>
        <p:nvPicPr>
          <p:cNvPr id="240" name="Google Shape;240;p35"/>
          <p:cNvPicPr preferRelativeResize="0"/>
          <p:nvPr/>
        </p:nvPicPr>
        <p:blipFill rotWithShape="1">
          <a:blip r:embed="rId4">
            <a:alphaModFix/>
          </a:blip>
          <a:srcRect b="0" l="0" r="0" t="0"/>
          <a:stretch/>
        </p:blipFill>
        <p:spPr>
          <a:xfrm>
            <a:off x="6954775" y="1311325"/>
            <a:ext cx="5409300" cy="5726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36"/>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GROUP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1</a:t>
            </a:r>
            <a:endParaRPr sz="1300">
              <a:solidFill>
                <a:srgbClr val="435E72"/>
              </a:solidFill>
              <a:latin typeface="Open Sans ExtraBold"/>
              <a:ea typeface="Open Sans ExtraBold"/>
              <a:cs typeface="Open Sans ExtraBold"/>
              <a:sym typeface="Open Sans ExtraBold"/>
            </a:endParaRPr>
          </a:p>
        </p:txBody>
      </p:sp>
      <p:sp>
        <p:nvSpPr>
          <p:cNvPr id="246" name="Google Shape;246;p36"/>
          <p:cNvSpPr txBox="1"/>
          <p:nvPr/>
        </p:nvSpPr>
        <p:spPr>
          <a:xfrm>
            <a:off x="928425" y="1435925"/>
            <a:ext cx="4666800" cy="4286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Permite agrupar la colección de filas de los detalles en grupos reales.</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Antes de continuar es importante destacar la diferencia entre Group y el Group By de SQL.</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Group: Agrupan las filas según una columna de forma secuencial.</a:t>
            </a:r>
            <a:endParaRPr b="0" i="0" sz="1300" u="none" cap="none" strike="noStrike">
              <a:solidFill>
                <a:srgbClr val="002540"/>
              </a:solidFill>
              <a:latin typeface="Open Sans"/>
              <a:ea typeface="Open Sans"/>
              <a:cs typeface="Open Sans"/>
              <a:sym typeface="Open Sans"/>
            </a:endParaRPr>
          </a:p>
        </p:txBody>
      </p:sp>
      <p:sp>
        <p:nvSpPr>
          <p:cNvPr id="247" name="Google Shape;247;p36"/>
          <p:cNvSpPr txBox="1"/>
          <p:nvPr/>
        </p:nvSpPr>
        <p:spPr>
          <a:xfrm>
            <a:off x="928425" y="2426275"/>
            <a:ext cx="4666800" cy="9852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Ejemplo:</a:t>
            </a:r>
            <a:r>
              <a:rPr b="0" i="0" lang="es" sz="1300" u="none" cap="none" strike="noStrike">
                <a:solidFill>
                  <a:srgbClr val="002540"/>
                </a:solidFill>
                <a:latin typeface="Open Sans"/>
                <a:ea typeface="Open Sans"/>
                <a:cs typeface="Open Sans"/>
                <a:sym typeface="Open Sans"/>
              </a:rPr>
              <a:t> Un requerimiento usual del cliente es querer mostrar los resultados agrupados por Cliente, Agente, Campana en ese orden.</a:t>
            </a:r>
            <a:endParaRPr b="0" i="0" sz="1300" u="none" cap="none" strike="noStrike">
              <a:solidFill>
                <a:srgbClr val="002540"/>
              </a:solidFill>
              <a:latin typeface="Open Sans"/>
              <a:ea typeface="Open Sans"/>
              <a:cs typeface="Open Sans"/>
              <a:sym typeface="Open Sans"/>
            </a:endParaRPr>
          </a:p>
        </p:txBody>
      </p:sp>
      <p:sp>
        <p:nvSpPr>
          <p:cNvPr id="248" name="Google Shape;248;p36"/>
          <p:cNvSpPr txBox="1"/>
          <p:nvPr/>
        </p:nvSpPr>
        <p:spPr>
          <a:xfrm>
            <a:off x="7056075" y="1374075"/>
            <a:ext cx="1002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Ejemplo:</a:t>
            </a:r>
            <a:endParaRPr b="0" i="0" sz="1300" u="none" cap="none" strike="noStrike">
              <a:solidFill>
                <a:srgbClr val="002540"/>
              </a:solidFill>
              <a:latin typeface="Open Sans"/>
              <a:ea typeface="Open Sans"/>
              <a:cs typeface="Open Sans"/>
              <a:sym typeface="Open Sans"/>
            </a:endParaRPr>
          </a:p>
        </p:txBody>
      </p:sp>
      <p:graphicFrame>
        <p:nvGraphicFramePr>
          <p:cNvPr id="249" name="Google Shape;249;p36"/>
          <p:cNvGraphicFramePr/>
          <p:nvPr/>
        </p:nvGraphicFramePr>
        <p:xfrm>
          <a:off x="6937775" y="2302675"/>
          <a:ext cx="3000000" cy="3000000"/>
        </p:xfrm>
        <a:graphic>
          <a:graphicData uri="http://schemas.openxmlformats.org/drawingml/2006/table">
            <a:tbl>
              <a:tblPr>
                <a:noFill/>
                <a:tableStyleId>{E307611C-7D8B-422F-ACF2-DFD5046E3091}</a:tableStyleId>
              </a:tblPr>
              <a:tblGrid>
                <a:gridCol w="1848000"/>
                <a:gridCol w="1848000"/>
                <a:gridCol w="1848000"/>
              </a:tblGrid>
              <a:tr h="381000">
                <a:tc>
                  <a:txBody>
                    <a:bodyPr/>
                    <a:lstStyle/>
                    <a:p>
                      <a:pPr indent="0" lvl="0" marL="0" marR="0" rtl="0" algn="ctr">
                        <a:lnSpc>
                          <a:spcPct val="150000"/>
                        </a:lnSpc>
                        <a:spcBef>
                          <a:spcPts val="0"/>
                        </a:spcBef>
                        <a:spcAft>
                          <a:spcPts val="0"/>
                        </a:spcAft>
                        <a:buClr>
                          <a:srgbClr val="000000"/>
                        </a:buClr>
                        <a:buSzPts val="1400"/>
                        <a:buFont typeface="Arial"/>
                        <a:buNone/>
                      </a:pPr>
                      <a:r>
                        <a:rPr b="1" lang="es" sz="1300" u="none" cap="none" strike="noStrike">
                          <a:solidFill>
                            <a:srgbClr val="FFFFFF"/>
                          </a:solidFill>
                          <a:latin typeface="Open Sans"/>
                          <a:ea typeface="Open Sans"/>
                          <a:cs typeface="Open Sans"/>
                          <a:sym typeface="Open Sans"/>
                        </a:rPr>
                        <a:t>Column 1</a:t>
                      </a:r>
                      <a:endParaRPr b="1" sz="1300" u="none" cap="none" strike="noStrike">
                        <a:solidFill>
                          <a:srgbClr val="FFFFFF"/>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5FF"/>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b="1" lang="es" sz="1300" u="none" cap="none" strike="noStrike">
                          <a:solidFill>
                            <a:srgbClr val="FFFFFF"/>
                          </a:solidFill>
                          <a:latin typeface="Open Sans"/>
                          <a:ea typeface="Open Sans"/>
                          <a:cs typeface="Open Sans"/>
                          <a:sym typeface="Open Sans"/>
                        </a:rPr>
                        <a:t>Column 2</a:t>
                      </a:r>
                      <a:endParaRPr sz="1300" u="none" cap="none" strike="noStrike">
                        <a:solidFill>
                          <a:srgbClr val="FFFFFF"/>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5FF"/>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b="1" lang="es" sz="1300" u="none" cap="none" strike="noStrike">
                          <a:solidFill>
                            <a:srgbClr val="FFFFFF"/>
                          </a:solidFill>
                          <a:latin typeface="Open Sans"/>
                          <a:ea typeface="Open Sans"/>
                          <a:cs typeface="Open Sans"/>
                          <a:sym typeface="Open Sans"/>
                        </a:rPr>
                        <a:t>Column 3</a:t>
                      </a:r>
                      <a:endParaRPr sz="1300" u="none" cap="none" strike="noStrike">
                        <a:solidFill>
                          <a:srgbClr val="FFFFFF"/>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5FF"/>
                    </a:solidFill>
                  </a:tcPr>
                </a:tc>
              </a:tr>
              <a:tr h="381000">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foo_12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foo_13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81000">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foo_22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foo_23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81000">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example</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example_32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example_33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81000">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foo_42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5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foo_43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37"/>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GROUP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2</a:t>
            </a:r>
            <a:endParaRPr sz="1300">
              <a:solidFill>
                <a:srgbClr val="435E72"/>
              </a:solidFill>
              <a:latin typeface="Open Sans ExtraBold"/>
              <a:ea typeface="Open Sans ExtraBold"/>
              <a:cs typeface="Open Sans ExtraBold"/>
              <a:sym typeface="Open Sans ExtraBold"/>
            </a:endParaRPr>
          </a:p>
        </p:txBody>
      </p:sp>
      <p:sp>
        <p:nvSpPr>
          <p:cNvPr id="255" name="Google Shape;255;p37"/>
          <p:cNvSpPr txBox="1"/>
          <p:nvPr/>
        </p:nvSpPr>
        <p:spPr>
          <a:xfrm>
            <a:off x="928425" y="1207325"/>
            <a:ext cx="4666800" cy="5187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Si se crea un grupo nuevo para la columna 1, el resultado es el siguiente:.</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En ese caso el resultado sería el siguiente:</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56" name="Google Shape;256;p37"/>
          <p:cNvSpPr txBox="1"/>
          <p:nvPr/>
        </p:nvSpPr>
        <p:spPr>
          <a:xfrm>
            <a:off x="1299775" y="2632175"/>
            <a:ext cx="2859600" cy="15354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Grupo: foo</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foo_12  foo_13</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foo_22  foo_23</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Grupo: Example</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Example_32 Example_33</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Grupo: foo</a:t>
            </a:r>
            <a:endParaRPr b="1" i="0" sz="1300" u="none" cap="none" strike="noStrike">
              <a:solidFill>
                <a:srgbClr val="002540"/>
              </a:solidFill>
              <a:latin typeface="Open Sans"/>
              <a:ea typeface="Open Sans"/>
              <a:cs typeface="Open Sans"/>
              <a:sym typeface="Open Sans"/>
            </a:endParaRPr>
          </a:p>
        </p:txBody>
      </p:sp>
      <p:sp>
        <p:nvSpPr>
          <p:cNvPr id="257" name="Google Shape;257;p37"/>
          <p:cNvSpPr txBox="1"/>
          <p:nvPr/>
        </p:nvSpPr>
        <p:spPr>
          <a:xfrm>
            <a:off x="7056075" y="3251675"/>
            <a:ext cx="1002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Ejemplo:</a:t>
            </a:r>
            <a:endParaRPr b="0" i="0" sz="1300" u="none" cap="none" strike="noStrike">
              <a:solidFill>
                <a:srgbClr val="002540"/>
              </a:solidFill>
              <a:latin typeface="Open Sans"/>
              <a:ea typeface="Open Sans"/>
              <a:cs typeface="Open Sans"/>
              <a:sym typeface="Open Sans"/>
            </a:endParaRPr>
          </a:p>
        </p:txBody>
      </p:sp>
      <p:graphicFrame>
        <p:nvGraphicFramePr>
          <p:cNvPr id="258" name="Google Shape;258;p37"/>
          <p:cNvGraphicFramePr/>
          <p:nvPr/>
        </p:nvGraphicFramePr>
        <p:xfrm>
          <a:off x="6937775" y="5059175"/>
          <a:ext cx="3000000" cy="3000000"/>
        </p:xfrm>
        <a:graphic>
          <a:graphicData uri="http://schemas.openxmlformats.org/drawingml/2006/table">
            <a:tbl>
              <a:tblPr>
                <a:noFill/>
                <a:tableStyleId>{E307611C-7D8B-422F-ACF2-DFD5046E3091}</a:tableStyleId>
              </a:tblPr>
              <a:tblGrid>
                <a:gridCol w="1848000"/>
                <a:gridCol w="1848000"/>
                <a:gridCol w="184800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 sz="1300" u="none" cap="none" strike="noStrike">
                          <a:solidFill>
                            <a:srgbClr val="FFFFFF"/>
                          </a:solidFill>
                          <a:latin typeface="Open Sans"/>
                          <a:ea typeface="Open Sans"/>
                          <a:cs typeface="Open Sans"/>
                          <a:sym typeface="Open Sans"/>
                        </a:rPr>
                        <a:t>Column 1</a:t>
                      </a:r>
                      <a:endParaRPr b="1" sz="1300" u="none" cap="none" strike="noStrike">
                        <a:solidFill>
                          <a:srgbClr val="FFFFFF"/>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300" u="none" cap="none" strike="noStrike">
                          <a:solidFill>
                            <a:srgbClr val="FFFFFF"/>
                          </a:solidFill>
                          <a:latin typeface="Open Sans"/>
                          <a:ea typeface="Open Sans"/>
                          <a:cs typeface="Open Sans"/>
                          <a:sym typeface="Open Sans"/>
                        </a:rPr>
                        <a:t>Column 2</a:t>
                      </a:r>
                      <a:endParaRPr sz="1300" u="none" cap="none" strike="noStrike">
                        <a:solidFill>
                          <a:srgbClr val="FFFFFF"/>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300" u="none" cap="none" strike="noStrike">
                          <a:solidFill>
                            <a:srgbClr val="FFFFFF"/>
                          </a:solidFill>
                          <a:latin typeface="Open Sans"/>
                          <a:ea typeface="Open Sans"/>
                          <a:cs typeface="Open Sans"/>
                          <a:sym typeface="Open Sans"/>
                        </a:rPr>
                        <a:t>Column 3</a:t>
                      </a:r>
                      <a:endParaRPr sz="1300" u="none" cap="none" strike="noStrike">
                        <a:solidFill>
                          <a:srgbClr val="FFFFFF"/>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5FF"/>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foo_12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foo_13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foo_22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foo_23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example</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example_32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example_33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foo_42</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300" u="none" cap="none" strike="noStrike">
                          <a:solidFill>
                            <a:srgbClr val="002540"/>
                          </a:solidFill>
                          <a:latin typeface="Open Sans"/>
                          <a:ea typeface="Open Sans"/>
                          <a:cs typeface="Open Sans"/>
                          <a:sym typeface="Open Sans"/>
                        </a:rPr>
                        <a:t>foo_43</a:t>
                      </a:r>
                      <a:endParaRPr sz="1300" u="none" cap="none" strike="noStrike">
                        <a:solidFill>
                          <a:srgbClr val="00254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
        <p:nvSpPr>
          <p:cNvPr id="259" name="Google Shape;259;p37"/>
          <p:cNvSpPr txBox="1"/>
          <p:nvPr/>
        </p:nvSpPr>
        <p:spPr>
          <a:xfrm>
            <a:off x="8279975" y="3790175"/>
            <a:ext cx="2859600" cy="8451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SELECT *</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FROM myFooTable</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   ORDER BY column1</a:t>
            </a:r>
            <a:endParaRPr b="1" i="0" sz="1300" u="none" cap="none" strike="noStrike">
              <a:solidFill>
                <a:srgbClr val="002540"/>
              </a:solidFill>
              <a:latin typeface="Open Sans"/>
              <a:ea typeface="Open Sans"/>
              <a:cs typeface="Open Sans"/>
              <a:sym typeface="Open Sans"/>
            </a:endParaRPr>
          </a:p>
        </p:txBody>
      </p:sp>
      <p:sp>
        <p:nvSpPr>
          <p:cNvPr id="260" name="Google Shape;260;p37"/>
          <p:cNvSpPr txBox="1"/>
          <p:nvPr/>
        </p:nvSpPr>
        <p:spPr>
          <a:xfrm>
            <a:off x="6937775" y="1207325"/>
            <a:ext cx="5544000" cy="1885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Notar que no se agrupan todos los elementos foo bajo la misma fila, esta es la diferencia primordial con el GroupBy.</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La manera de solucionar esto es hacer que en la Query se ordene primero por la columna que vamos a agrupar, en nuestro caso la columna 1.</a:t>
            </a:r>
            <a:endParaRPr b="0"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38"/>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GROUP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3</a:t>
            </a:r>
            <a:endParaRPr sz="1300">
              <a:solidFill>
                <a:srgbClr val="435E72"/>
              </a:solidFill>
              <a:latin typeface="Open Sans ExtraBold"/>
              <a:ea typeface="Open Sans ExtraBold"/>
              <a:cs typeface="Open Sans ExtraBold"/>
              <a:sym typeface="Open Sans ExtraBold"/>
            </a:endParaRPr>
          </a:p>
        </p:txBody>
      </p:sp>
      <p:sp>
        <p:nvSpPr>
          <p:cNvPr id="266" name="Google Shape;266;p38"/>
          <p:cNvSpPr txBox="1"/>
          <p:nvPr/>
        </p:nvSpPr>
        <p:spPr>
          <a:xfrm>
            <a:off x="928425" y="1054650"/>
            <a:ext cx="6239100" cy="360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Para crear un nuevo grupo:</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Click derecho sobre el reporte raíz en la pestaña Outline y seleccionar Create Group.</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Asignar un nombre y seleccionar los elementos que serán parte del Group y luego Finish.</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NOTA: Para repetir el Group Header en las demás páginas, activar ‘Reprint Header On Each Page’ en sus Properties.</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que el header permanezca en la página, asignar un máximo de altura con el atributo ‘Min Height To Start New Page’ desde las Properties del mismo.</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267" name="Google Shape;267;p38"/>
          <p:cNvPicPr preferRelativeResize="0"/>
          <p:nvPr/>
        </p:nvPicPr>
        <p:blipFill rotWithShape="1">
          <a:blip r:embed="rId4">
            <a:alphaModFix/>
          </a:blip>
          <a:srcRect b="0" l="0" r="0" t="0"/>
          <a:stretch/>
        </p:blipFill>
        <p:spPr>
          <a:xfrm>
            <a:off x="7650250" y="1364125"/>
            <a:ext cx="2414268" cy="2960025"/>
          </a:xfrm>
          <a:prstGeom prst="rect">
            <a:avLst/>
          </a:prstGeom>
          <a:noFill/>
          <a:ln>
            <a:noFill/>
          </a:ln>
        </p:spPr>
      </p:pic>
      <p:pic>
        <p:nvPicPr>
          <p:cNvPr id="268" name="Google Shape;268;p38"/>
          <p:cNvPicPr preferRelativeResize="0"/>
          <p:nvPr/>
        </p:nvPicPr>
        <p:blipFill rotWithShape="1">
          <a:blip r:embed="rId5">
            <a:alphaModFix/>
          </a:blip>
          <a:srcRect b="0" l="0" r="0" t="0"/>
          <a:stretch/>
        </p:blipFill>
        <p:spPr>
          <a:xfrm>
            <a:off x="10264037" y="1364125"/>
            <a:ext cx="2674912" cy="2960025"/>
          </a:xfrm>
          <a:prstGeom prst="rect">
            <a:avLst/>
          </a:prstGeom>
          <a:noFill/>
          <a:ln>
            <a:noFill/>
          </a:ln>
        </p:spPr>
      </p:pic>
      <p:pic>
        <p:nvPicPr>
          <p:cNvPr id="269" name="Google Shape;269;p38"/>
          <p:cNvPicPr preferRelativeResize="0"/>
          <p:nvPr/>
        </p:nvPicPr>
        <p:blipFill rotWithShape="1">
          <a:blip r:embed="rId6">
            <a:alphaModFix/>
          </a:blip>
          <a:srcRect b="0" l="0" r="0" t="0"/>
          <a:stretch/>
        </p:blipFill>
        <p:spPr>
          <a:xfrm>
            <a:off x="977788" y="4984100"/>
            <a:ext cx="11476019" cy="2140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74" name="Shape 274"/>
        <p:cNvGrpSpPr/>
        <p:nvPr/>
      </p:nvGrpSpPr>
      <p:grpSpPr>
        <a:xfrm>
          <a:off x="0" y="0"/>
          <a:ext cx="0" cy="0"/>
          <a:chOff x="0" y="0"/>
          <a:chExt cx="0" cy="0"/>
        </a:xfrm>
      </p:grpSpPr>
      <p:sp>
        <p:nvSpPr>
          <p:cNvPr id="275" name="Google Shape;275;p39"/>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Internacionalización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76" name="Google Shape;276;p39"/>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0"/>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INTERNACIONALIZACIÓN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82" name="Google Shape;282;p40"/>
          <p:cNvSpPr txBox="1"/>
          <p:nvPr/>
        </p:nvSpPr>
        <p:spPr>
          <a:xfrm>
            <a:off x="928425" y="1054650"/>
            <a:ext cx="6239100" cy="5787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Internacionalizar los reportes es de utilidad para que al momento de ser generado, el mismo se corresponda con el idioma en el cual el usuario esta logueado en el sistema.</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Integra dispone de un archivo que permite internacionalizar cualquier reporte que se genere.</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Para agregar el archivo de internacionalización de Integra debemos de seguir los siguientes pasos:</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Seleccionamos el reporte en la ventana Outline.</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En las propiedades del reporte seleccionamos la pestaña Report.</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Dentro de Dataset, bajo la propiedad Resource Bundle, click en el botón de examinar.</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Seleccionamos el archivo de internacionalización </a:t>
            </a:r>
            <a:r>
              <a:rPr b="1" i="0" lang="es" sz="1300" u="none" cap="none" strike="noStrike">
                <a:solidFill>
                  <a:srgbClr val="002540"/>
                </a:solidFill>
                <a:latin typeface="Open Sans"/>
                <a:ea typeface="Open Sans"/>
                <a:cs typeface="Open Sans"/>
                <a:sym typeface="Open Sans"/>
              </a:rPr>
              <a:t>integra.resources.language.</a:t>
            </a:r>
            <a:endParaRPr b="1" i="0" sz="1300" u="none" cap="none" strike="noStrike">
              <a:solidFill>
                <a:srgbClr val="002540"/>
              </a:solidFill>
              <a:latin typeface="Open Sans"/>
              <a:ea typeface="Open Sans"/>
              <a:cs typeface="Open Sans"/>
              <a:sym typeface="Open Sans"/>
            </a:endParaRPr>
          </a:p>
        </p:txBody>
      </p:sp>
      <p:pic>
        <p:nvPicPr>
          <p:cNvPr id="283" name="Google Shape;283;p40"/>
          <p:cNvPicPr preferRelativeResize="0"/>
          <p:nvPr/>
        </p:nvPicPr>
        <p:blipFill rotWithShape="1">
          <a:blip r:embed="rId4">
            <a:alphaModFix/>
          </a:blip>
          <a:srcRect b="0" l="0" r="0" t="0"/>
          <a:stretch/>
        </p:blipFill>
        <p:spPr>
          <a:xfrm>
            <a:off x="7823550" y="1283663"/>
            <a:ext cx="4763700" cy="499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41"/>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INTERNACIONALIZACIÓN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89" name="Google Shape;289;p41"/>
          <p:cNvSpPr txBox="1"/>
          <p:nvPr/>
        </p:nvSpPr>
        <p:spPr>
          <a:xfrm>
            <a:off x="928425" y="1054650"/>
            <a:ext cx="5038200" cy="4286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Se deben agregar las variables deseadas a los archivos con extensión properties (solamente en caso de no existir) en sus tres lenguajes: language_es.properties, language_en.properties y langauge_pt.properties.</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La notación en el properties es: </a:t>
            </a:r>
            <a:r>
              <a:rPr b="1" i="0" lang="es" sz="1300" u="none" cap="none" strike="noStrike">
                <a:solidFill>
                  <a:srgbClr val="002540"/>
                </a:solidFill>
                <a:latin typeface="Open Sans"/>
                <a:ea typeface="Open Sans"/>
                <a:cs typeface="Open Sans"/>
                <a:sym typeface="Open Sans"/>
              </a:rPr>
              <a:t>NOMBREVARIABLE=Valor variable</a:t>
            </a:r>
            <a:r>
              <a:rPr b="0" i="0" lang="es" sz="1300" u="none" cap="none" strike="noStrike">
                <a:solidFill>
                  <a:srgbClr val="002540"/>
                </a:solidFill>
                <a:latin typeface="Open Sans"/>
                <a:ea typeface="Open Sans"/>
                <a:cs typeface="Open Sans"/>
                <a:sym typeface="Open Sans"/>
              </a:rPr>
              <a:t> en idioma correspondiente.</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Si tiene caracteres particulares (tildes, ñ, otros) se debe agregar en unicode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ej para ó = \u00f3. Distribución sería Distribuci\u00f3n.</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1" i="0" sz="1300" u="none" cap="none" strike="noStrike">
              <a:solidFill>
                <a:srgbClr val="002540"/>
              </a:solidFill>
              <a:latin typeface="Open Sans"/>
              <a:ea typeface="Open Sans"/>
              <a:cs typeface="Open Sans"/>
              <a:sym typeface="Open Sans"/>
            </a:endParaRPr>
          </a:p>
        </p:txBody>
      </p:sp>
      <p:pic>
        <p:nvPicPr>
          <p:cNvPr id="290" name="Google Shape;290;p41"/>
          <p:cNvPicPr preferRelativeResize="0"/>
          <p:nvPr/>
        </p:nvPicPr>
        <p:blipFill rotWithShape="1">
          <a:blip r:embed="rId4">
            <a:alphaModFix/>
          </a:blip>
          <a:srcRect b="0" l="0" r="0" t="0"/>
          <a:stretch/>
        </p:blipFill>
        <p:spPr>
          <a:xfrm>
            <a:off x="6651450" y="856575"/>
            <a:ext cx="5238750" cy="4429125"/>
          </a:xfrm>
          <a:prstGeom prst="rect">
            <a:avLst/>
          </a:prstGeom>
          <a:noFill/>
          <a:ln>
            <a:noFill/>
          </a:ln>
        </p:spPr>
      </p:pic>
      <p:pic>
        <p:nvPicPr>
          <p:cNvPr id="291" name="Google Shape;291;p41"/>
          <p:cNvPicPr preferRelativeResize="0"/>
          <p:nvPr/>
        </p:nvPicPr>
        <p:blipFill rotWithShape="1">
          <a:blip r:embed="rId5">
            <a:alphaModFix/>
          </a:blip>
          <a:srcRect b="0" l="0" r="0" t="0"/>
          <a:stretch/>
        </p:blipFill>
        <p:spPr>
          <a:xfrm>
            <a:off x="7753150" y="4135725"/>
            <a:ext cx="5092770" cy="2582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42"/>
          <p:cNvSpPr txBox="1"/>
          <p:nvPr>
            <p:ph type="title"/>
          </p:nvPr>
        </p:nvSpPr>
        <p:spPr>
          <a:xfrm>
            <a:off x="866350" y="90925"/>
            <a:ext cx="5702100" cy="430800"/>
          </a:xfrm>
          <a:prstGeom prst="rect">
            <a:avLst/>
          </a:prstGeom>
          <a:solidFill>
            <a:schemeClr val="lt1"/>
          </a:solid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INTERNACIONALIZACIÓN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97" name="Google Shape;297;p42"/>
          <p:cNvSpPr txBox="1"/>
          <p:nvPr/>
        </p:nvSpPr>
        <p:spPr>
          <a:xfrm>
            <a:off x="829400" y="901350"/>
            <a:ext cx="6316800" cy="6387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3B4D"/>
                </a:solidFill>
                <a:latin typeface="Open Sans"/>
                <a:ea typeface="Open Sans"/>
                <a:cs typeface="Open Sans"/>
                <a:sym typeface="Open Sans"/>
              </a:rPr>
              <a:t>Luego, nuevamente en el reporte, se colocan para los títulos y encabezados con Text Fields que apunten a las variables del properties.</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3B4D"/>
                </a:solidFill>
                <a:latin typeface="Open Sans"/>
                <a:ea typeface="Open Sans"/>
                <a:cs typeface="Open Sans"/>
                <a:sym typeface="Open Sans"/>
              </a:rPr>
              <a:t>NOTA:</a:t>
            </a:r>
            <a:r>
              <a:rPr b="0" i="0" lang="es" sz="1300" u="none" cap="none" strike="noStrike">
                <a:solidFill>
                  <a:srgbClr val="003B4D"/>
                </a:solidFill>
                <a:latin typeface="Open Sans"/>
                <a:ea typeface="Open Sans"/>
                <a:cs typeface="Open Sans"/>
                <a:sym typeface="Open Sans"/>
              </a:rPr>
              <a:t> Para probarlo localmente se debe tener una copia de los archivos </a:t>
            </a:r>
            <a:r>
              <a:rPr b="1" i="1" lang="es" sz="1300" u="none" cap="none" strike="noStrike">
                <a:solidFill>
                  <a:srgbClr val="003B4D"/>
                </a:solidFill>
                <a:latin typeface="Open Sans"/>
                <a:ea typeface="Open Sans"/>
                <a:cs typeface="Open Sans"/>
                <a:sym typeface="Open Sans"/>
              </a:rPr>
              <a:t>Properties </a:t>
            </a:r>
            <a:r>
              <a:rPr b="0" i="0" lang="es" sz="1300" u="none" cap="none" strike="noStrike">
                <a:solidFill>
                  <a:srgbClr val="003B4D"/>
                </a:solidFill>
                <a:latin typeface="Open Sans"/>
                <a:ea typeface="Open Sans"/>
                <a:cs typeface="Open Sans"/>
                <a:sym typeface="Open Sans"/>
              </a:rPr>
              <a:t>en el directorio donde se encuentra el reporte. Entonces se cambia el </a:t>
            </a:r>
            <a:r>
              <a:rPr b="1" i="1" lang="es" sz="1300" u="none" cap="none" strike="noStrike">
                <a:solidFill>
                  <a:srgbClr val="003B4D"/>
                </a:solidFill>
                <a:latin typeface="Open Sans"/>
                <a:ea typeface="Open Sans"/>
                <a:cs typeface="Open Sans"/>
                <a:sym typeface="Open Sans"/>
              </a:rPr>
              <a:t>Resource Bundle</a:t>
            </a:r>
            <a:r>
              <a:rPr b="0" i="0" lang="es" sz="1300" u="none" cap="none" strike="noStrike">
                <a:solidFill>
                  <a:srgbClr val="003B4D"/>
                </a:solidFill>
                <a:latin typeface="Open Sans"/>
                <a:ea typeface="Open Sans"/>
                <a:cs typeface="Open Sans"/>
                <a:sym typeface="Open Sans"/>
              </a:rPr>
              <a:t> por: </a:t>
            </a:r>
            <a:r>
              <a:rPr b="1" i="1" lang="es" sz="1300" u="none" cap="none" strike="noStrike">
                <a:solidFill>
                  <a:srgbClr val="003B4D"/>
                </a:solidFill>
                <a:latin typeface="Open Sans"/>
                <a:ea typeface="Open Sans"/>
                <a:cs typeface="Open Sans"/>
                <a:sym typeface="Open Sans"/>
              </a:rPr>
              <a:t>language</a:t>
            </a:r>
            <a:r>
              <a:rPr b="0" i="0" lang="es" sz="1300" u="none" cap="none" strike="noStrike">
                <a:solidFill>
                  <a:srgbClr val="003B4D"/>
                </a:solidFill>
                <a:latin typeface="Open Sans"/>
                <a:ea typeface="Open Sans"/>
                <a:cs typeface="Open Sans"/>
                <a:sym typeface="Open Sans"/>
              </a:rPr>
              <a:t>. Luego se podrán ver los valores sustituidos.</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3B4D"/>
                </a:solidFill>
                <a:latin typeface="Open Sans"/>
                <a:ea typeface="Open Sans"/>
                <a:cs typeface="Open Sans"/>
                <a:sym typeface="Open Sans"/>
              </a:rPr>
              <a:t>Para cambiar el idioma con el que se ejecuta el reporte se debe editar en: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3B4D"/>
                </a:solidFill>
                <a:latin typeface="Open Sans"/>
                <a:ea typeface="Open Sans"/>
                <a:cs typeface="Open Sans"/>
                <a:sym typeface="Open Sans"/>
              </a:rPr>
              <a:t>Menu Window &gt; Preferences &gt; Jaspersoft Studio &gt; Report Execution &gt; Locale.</a:t>
            </a:r>
            <a:endParaRPr b="1"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3B4D"/>
                </a:solidFill>
                <a:latin typeface="Open Sans"/>
                <a:ea typeface="Open Sans"/>
                <a:cs typeface="Open Sans"/>
                <a:sym typeface="Open Sans"/>
              </a:rPr>
              <a:t>Si se quiere probar en un idioma en particular se debe de importar el resource para ese idioma en específico, esto se hace bajo las propiedades del proyecto padre en el atributo Resource Bundle.</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es" sz="1300" u="none" cap="none" strike="noStrike">
                <a:solidFill>
                  <a:srgbClr val="003B4D"/>
                </a:solidFill>
                <a:latin typeface="Open Sans"/>
                <a:ea typeface="Open Sans"/>
                <a:cs typeface="Open Sans"/>
                <a:sym typeface="Open Sans"/>
              </a:rPr>
              <a:t>Por ejemplo si lo queremos probar en español en el resource bundle ponemos ‘language_es’.</a:t>
            </a:r>
            <a:endParaRPr b="0" i="0" sz="1300" u="none" cap="none" strike="noStrike">
              <a:solidFill>
                <a:srgbClr val="003B4D"/>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1" i="0" sz="1300" u="none" cap="none" strike="noStrike">
              <a:solidFill>
                <a:srgbClr val="003B4D"/>
              </a:solidFill>
              <a:latin typeface="Open Sans"/>
              <a:ea typeface="Open Sans"/>
              <a:cs typeface="Open Sans"/>
              <a:sym typeface="Open Sans"/>
            </a:endParaRPr>
          </a:p>
        </p:txBody>
      </p:sp>
      <p:pic>
        <p:nvPicPr>
          <p:cNvPr id="298" name="Google Shape;298;p42"/>
          <p:cNvPicPr preferRelativeResize="0"/>
          <p:nvPr/>
        </p:nvPicPr>
        <p:blipFill rotWithShape="1">
          <a:blip r:embed="rId4">
            <a:alphaModFix/>
          </a:blip>
          <a:srcRect b="0" l="0" r="0" t="0"/>
          <a:stretch/>
        </p:blipFill>
        <p:spPr>
          <a:xfrm>
            <a:off x="7451125" y="992750"/>
            <a:ext cx="5534025" cy="5553075"/>
          </a:xfrm>
          <a:prstGeom prst="rect">
            <a:avLst/>
          </a:prstGeom>
          <a:noFill/>
          <a:ln>
            <a:noFill/>
          </a:ln>
        </p:spPr>
      </p:pic>
      <p:sp>
        <p:nvSpPr>
          <p:cNvPr id="299" name="Google Shape;299;p42"/>
          <p:cNvSpPr txBox="1"/>
          <p:nvPr/>
        </p:nvSpPr>
        <p:spPr>
          <a:xfrm>
            <a:off x="928425" y="1784850"/>
            <a:ext cx="6052800" cy="6849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1" i="0" lang="es" sz="1300" u="none" cap="none" strike="noStrike">
                <a:solidFill>
                  <a:srgbClr val="003B4D"/>
                </a:solidFill>
                <a:latin typeface="Open Sans"/>
                <a:ea typeface="Open Sans"/>
                <a:cs typeface="Open Sans"/>
                <a:sym typeface="Open Sans"/>
              </a:rPr>
              <a:t>Ejemplo</a:t>
            </a:r>
            <a:r>
              <a:rPr b="1" i="0" lang="es" sz="1300" u="none" cap="none" strike="noStrike">
                <a:solidFill>
                  <a:srgbClr val="0095FF"/>
                </a:solidFill>
                <a:latin typeface="Open Sans"/>
                <a:ea typeface="Open Sans"/>
                <a:cs typeface="Open Sans"/>
                <a:sym typeface="Open Sans"/>
              </a:rPr>
              <a:t>:</a:t>
            </a:r>
            <a:r>
              <a:rPr b="0" i="0" lang="es" sz="1300" u="none" cap="none" strike="noStrike">
                <a:solidFill>
                  <a:srgbClr val="003B4D"/>
                </a:solidFill>
                <a:latin typeface="Open Sans"/>
                <a:ea typeface="Open Sans"/>
                <a:cs typeface="Open Sans"/>
                <a:sym typeface="Open Sans"/>
              </a:rPr>
              <a:t> para parámetro INITIAL_DATE un Text Field que tenga en Expression $R{FROM}.</a:t>
            </a:r>
            <a:endParaRPr b="0"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304" name="Shape 304"/>
        <p:cNvGrpSpPr/>
        <p:nvPr/>
      </p:nvGrpSpPr>
      <p:grpSpPr>
        <a:xfrm>
          <a:off x="0" y="0"/>
          <a:ext cx="0" cy="0"/>
          <a:chOff x="0" y="0"/>
          <a:chExt cx="0" cy="0"/>
        </a:xfrm>
      </p:grpSpPr>
      <p:sp>
        <p:nvSpPr>
          <p:cNvPr id="305" name="Google Shape;305;p43"/>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¿Preguntas?</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306" name="Google Shape;306;p43"/>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80" name="Shape 80"/>
        <p:cNvGrpSpPr/>
        <p:nvPr/>
      </p:nvGrpSpPr>
      <p:grpSpPr>
        <a:xfrm>
          <a:off x="0" y="0"/>
          <a:ext cx="0" cy="0"/>
          <a:chOff x="0" y="0"/>
          <a:chExt cx="0" cy="0"/>
        </a:xfrm>
      </p:grpSpPr>
      <p:sp>
        <p:nvSpPr>
          <p:cNvPr id="81" name="Google Shape;81;p17"/>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Introducción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82" name="Google Shape;82;p17"/>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310" name="Shape 310"/>
        <p:cNvGrpSpPr/>
        <p:nvPr/>
      </p:nvGrpSpPr>
      <p:grpSpPr>
        <a:xfrm>
          <a:off x="0" y="0"/>
          <a:ext cx="0" cy="0"/>
          <a:chOff x="0" y="0"/>
          <a:chExt cx="0" cy="0"/>
        </a:xfrm>
      </p:grpSpPr>
      <p:grpSp>
        <p:nvGrpSpPr>
          <p:cNvPr id="311" name="Google Shape;311;p44"/>
          <p:cNvGrpSpPr/>
          <p:nvPr/>
        </p:nvGrpSpPr>
        <p:grpSpPr>
          <a:xfrm>
            <a:off x="5020444" y="1339892"/>
            <a:ext cx="3171056" cy="4883539"/>
            <a:chOff x="225925" y="2081875"/>
            <a:chExt cx="2751459" cy="4211400"/>
          </a:xfrm>
        </p:grpSpPr>
        <p:sp>
          <p:nvSpPr>
            <p:cNvPr id="312" name="Google Shape;312;p44"/>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4"/>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4"/>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4"/>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4"/>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17" name="Google Shape;317;p44"/>
          <p:cNvPicPr preferRelativeResize="0"/>
          <p:nvPr/>
        </p:nvPicPr>
        <p:blipFill rotWithShape="1">
          <a:blip r:embed="rId3">
            <a:alphaModFix/>
          </a:blip>
          <a:srcRect b="0" l="0" r="0" t="0"/>
          <a:stretch/>
        </p:blipFill>
        <p:spPr>
          <a:xfrm>
            <a:off x="11024141" y="6667396"/>
            <a:ext cx="1591337" cy="535913"/>
          </a:xfrm>
          <a:prstGeom prst="rect">
            <a:avLst/>
          </a:prstGeom>
          <a:noFill/>
          <a:ln>
            <a:noFill/>
          </a:ln>
        </p:spPr>
      </p:pic>
      <p:pic>
        <p:nvPicPr>
          <p:cNvPr id="318" name="Google Shape;318;p44"/>
          <p:cNvPicPr preferRelativeResize="0"/>
          <p:nvPr/>
        </p:nvPicPr>
        <p:blipFill rotWithShape="1">
          <a:blip r:embed="rId4">
            <a:alphaModFix/>
          </a:blip>
          <a:srcRect b="0" l="2821" r="2820" t="0"/>
          <a:stretch/>
        </p:blipFill>
        <p:spPr>
          <a:xfrm>
            <a:off x="785197" y="6674775"/>
            <a:ext cx="1591354" cy="521315"/>
          </a:xfrm>
          <a:prstGeom prst="rect">
            <a:avLst/>
          </a:prstGeom>
          <a:noFill/>
          <a:ln>
            <a:noFill/>
          </a:ln>
        </p:spPr>
      </p:pic>
      <p:sp>
        <p:nvSpPr>
          <p:cNvPr id="319" name="Google Shape;319;p44"/>
          <p:cNvSpPr txBox="1"/>
          <p:nvPr/>
        </p:nvSpPr>
        <p:spPr>
          <a:xfrm>
            <a:off x="2596550" y="2822231"/>
            <a:ext cx="8100600" cy="13248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i="0" lang="es" sz="5600" u="none" cap="none" strike="noStrike">
                <a:solidFill>
                  <a:schemeClr val="lt1"/>
                </a:solidFill>
                <a:latin typeface="Poppins"/>
                <a:ea typeface="Poppins"/>
                <a:cs typeface="Poppins"/>
                <a:sym typeface="Poppins"/>
              </a:rPr>
              <a:t>Thanks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320" name="Google Shape;320;p44"/>
          <p:cNvSpPr txBox="1"/>
          <p:nvPr/>
        </p:nvSpPr>
        <p:spPr>
          <a:xfrm>
            <a:off x="4010098" y="6698318"/>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hlink"/>
                </a:solidFill>
                <a:uFill>
                  <a:noFill/>
                </a:uFill>
                <a:latin typeface="Open Sans"/>
                <a:ea typeface="Open Sans"/>
                <a:cs typeface="Open Sans"/>
                <a:sym typeface="Open Sans"/>
                <a:hlinkClick r:id="rId5"/>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CONCEPTOS BÁSICOS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¿CÓMO SE DISEÑAN LOS REPORTES?</a:t>
            </a:r>
            <a:endParaRPr sz="1300">
              <a:solidFill>
                <a:srgbClr val="435E72"/>
              </a:solidFill>
              <a:latin typeface="Open Sans ExtraBold"/>
              <a:ea typeface="Open Sans ExtraBold"/>
              <a:cs typeface="Open Sans ExtraBold"/>
              <a:sym typeface="Open Sans ExtraBold"/>
            </a:endParaRPr>
          </a:p>
        </p:txBody>
      </p:sp>
      <p:pic>
        <p:nvPicPr>
          <p:cNvPr id="88" name="Google Shape;88;p18"/>
          <p:cNvPicPr preferRelativeResize="0"/>
          <p:nvPr/>
        </p:nvPicPr>
        <p:blipFill rotWithShape="1">
          <a:blip r:embed="rId4">
            <a:alphaModFix/>
          </a:blip>
          <a:srcRect b="0" l="0" r="0" t="0"/>
          <a:stretch/>
        </p:blipFill>
        <p:spPr>
          <a:xfrm>
            <a:off x="9361251" y="1653942"/>
            <a:ext cx="4070350" cy="3930421"/>
          </a:xfrm>
          <a:prstGeom prst="rect">
            <a:avLst/>
          </a:prstGeom>
          <a:noFill/>
          <a:ln>
            <a:noFill/>
          </a:ln>
          <a:effectLst>
            <a:outerShdw blurRad="171450" rotWithShape="0" algn="bl" dir="13260000" dist="57150">
              <a:srgbClr val="000000">
                <a:alpha val="30980"/>
              </a:srgbClr>
            </a:outerShdw>
          </a:effectLst>
        </p:spPr>
      </p:pic>
      <p:pic>
        <p:nvPicPr>
          <p:cNvPr id="89" name="Google Shape;89;p18"/>
          <p:cNvPicPr preferRelativeResize="0"/>
          <p:nvPr/>
        </p:nvPicPr>
        <p:blipFill rotWithShape="1">
          <a:blip r:embed="rId5">
            <a:alphaModFix/>
          </a:blip>
          <a:srcRect b="0" l="0" r="0" t="0"/>
          <a:stretch/>
        </p:blipFill>
        <p:spPr>
          <a:xfrm>
            <a:off x="5538600" y="3314700"/>
            <a:ext cx="7892872" cy="4248900"/>
          </a:xfrm>
          <a:prstGeom prst="rect">
            <a:avLst/>
          </a:prstGeom>
          <a:noFill/>
          <a:ln>
            <a:noFill/>
          </a:ln>
          <a:effectLst>
            <a:outerShdw blurRad="185738" rotWithShape="0" algn="bl" dir="14160000" dist="57150">
              <a:srgbClr val="000000">
                <a:alpha val="30980"/>
              </a:srgbClr>
            </a:outerShdw>
          </a:effectLst>
        </p:spPr>
      </p:pic>
      <p:pic>
        <p:nvPicPr>
          <p:cNvPr id="90" name="Google Shape;90;p18"/>
          <p:cNvPicPr preferRelativeResize="0"/>
          <p:nvPr/>
        </p:nvPicPr>
        <p:blipFill rotWithShape="1">
          <a:blip r:embed="rId6">
            <a:alphaModFix/>
          </a:blip>
          <a:srcRect b="0" l="0" r="0" t="0"/>
          <a:stretch/>
        </p:blipFill>
        <p:spPr>
          <a:xfrm>
            <a:off x="1922775" y="4490650"/>
            <a:ext cx="1638300" cy="695325"/>
          </a:xfrm>
          <a:prstGeom prst="rect">
            <a:avLst/>
          </a:prstGeom>
          <a:noFill/>
          <a:ln>
            <a:noFill/>
          </a:ln>
        </p:spPr>
      </p:pic>
      <p:sp>
        <p:nvSpPr>
          <p:cNvPr id="91" name="Google Shape;91;p18"/>
          <p:cNvSpPr txBox="1"/>
          <p:nvPr/>
        </p:nvSpPr>
        <p:spPr>
          <a:xfrm>
            <a:off x="999923" y="1171866"/>
            <a:ext cx="5271900" cy="31224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3B4D"/>
                </a:solidFill>
                <a:latin typeface="Open Sans"/>
                <a:ea typeface="Open Sans"/>
                <a:cs typeface="Open Sans"/>
                <a:sym typeface="Open Sans"/>
              </a:rPr>
              <a:t>La implementación de los reportes en la versión 6 de uContact se realiza mediante la utilización de la herramienta Jaspersoft Studio de TIBCO®.</a:t>
            </a:r>
            <a:endParaRPr b="0" i="0" sz="1300" u="none" cap="none" strike="noStrike">
              <a:solidFill>
                <a:srgbClr val="003B4D"/>
              </a:solidFill>
              <a:latin typeface="Open Sans"/>
              <a:ea typeface="Open Sans"/>
              <a:cs typeface="Open Sans"/>
              <a:sym typeface="Open Sans"/>
            </a:endParaRPr>
          </a:p>
          <a:p>
            <a:pPr indent="0" lvl="0" marL="457200" marR="0" rtl="0" algn="l">
              <a:lnSpc>
                <a:spcPct val="150000"/>
              </a:lnSpc>
              <a:spcBef>
                <a:spcPts val="0"/>
              </a:spcBef>
              <a:spcAft>
                <a:spcPts val="0"/>
              </a:spcAft>
              <a:buClr>
                <a:schemeClr val="dk1"/>
              </a:buClr>
              <a:buSzPts val="1400"/>
              <a:buFont typeface="Arial"/>
              <a:buNone/>
            </a:pPr>
            <a:r>
              <a:t/>
            </a:r>
            <a:endParaRPr b="0" i="0" sz="1300" u="none" cap="none" strike="noStrike">
              <a:solidFill>
                <a:srgbClr val="003B4D"/>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3B4D"/>
                </a:solidFill>
                <a:latin typeface="Open Sans"/>
                <a:ea typeface="Open Sans"/>
                <a:cs typeface="Open Sans"/>
                <a:sym typeface="Open Sans"/>
              </a:rPr>
              <a:t>Esta herramienta permitirá al usuario diseñar y programar reportes que contienen información relevante sobre la operación.</a:t>
            </a:r>
            <a:endParaRPr b="0" i="0" sz="12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LAYOUT JASPERSOFT STUDIO</a:t>
            </a:r>
            <a:endParaRPr sz="1300">
              <a:solidFill>
                <a:srgbClr val="435E72"/>
              </a:solidFill>
              <a:latin typeface="Open Sans ExtraBold"/>
              <a:ea typeface="Open Sans ExtraBold"/>
              <a:cs typeface="Open Sans ExtraBold"/>
              <a:sym typeface="Open Sans ExtraBold"/>
            </a:endParaRPr>
          </a:p>
        </p:txBody>
      </p:sp>
      <p:sp>
        <p:nvSpPr>
          <p:cNvPr id="97" name="Google Shape;97;p19"/>
          <p:cNvSpPr txBox="1"/>
          <p:nvPr/>
        </p:nvSpPr>
        <p:spPr>
          <a:xfrm>
            <a:off x="999923" y="1298986"/>
            <a:ext cx="4771500" cy="460200"/>
          </a:xfrm>
          <a:prstGeom prst="rect">
            <a:avLst/>
          </a:prstGeom>
          <a:noFill/>
          <a:ln>
            <a:noFill/>
          </a:ln>
        </p:spPr>
        <p:txBody>
          <a:bodyPr anchorCtr="0" anchor="t" bIns="90675" lIns="90675" spcFirstLastPara="1" rIns="90675" wrap="square" tIns="90675">
            <a:spAutoFit/>
          </a:bodyPr>
          <a:lstStyle/>
          <a:p>
            <a:pPr indent="0" lvl="0" marL="0" marR="0" rtl="0" algn="l">
              <a:lnSpc>
                <a:spcPct val="115000"/>
              </a:lnSpc>
              <a:spcBef>
                <a:spcPts val="0"/>
              </a:spcBef>
              <a:spcAft>
                <a:spcPts val="0"/>
              </a:spcAft>
              <a:buClr>
                <a:srgbClr val="000000"/>
              </a:buClr>
              <a:buSzPts val="1800"/>
              <a:buFont typeface="Arial"/>
              <a:buNone/>
            </a:pPr>
            <a:r>
              <a:rPr b="0" i="0" lang="es" sz="1800" u="none" cap="none" strike="noStrike">
                <a:solidFill>
                  <a:srgbClr val="003B4D"/>
                </a:solidFill>
                <a:highlight>
                  <a:schemeClr val="lt1"/>
                </a:highlight>
                <a:latin typeface="Open Sans ExtraBold"/>
                <a:ea typeface="Open Sans ExtraBold"/>
                <a:cs typeface="Open Sans ExtraBold"/>
                <a:sym typeface="Open Sans ExtraBold"/>
              </a:rPr>
              <a:t>DESIGN</a:t>
            </a:r>
            <a:endParaRPr b="0" i="0" sz="1800" u="none" cap="none" strike="noStrike">
              <a:solidFill>
                <a:srgbClr val="E16367"/>
              </a:solidFill>
              <a:highlight>
                <a:schemeClr val="lt1"/>
              </a:highlight>
              <a:latin typeface="Open Sans ExtraBold"/>
              <a:ea typeface="Open Sans ExtraBold"/>
              <a:cs typeface="Open Sans ExtraBold"/>
              <a:sym typeface="Open Sans ExtraBold"/>
            </a:endParaRPr>
          </a:p>
        </p:txBody>
      </p:sp>
      <p:sp>
        <p:nvSpPr>
          <p:cNvPr id="98" name="Google Shape;98;p19"/>
          <p:cNvSpPr txBox="1"/>
          <p:nvPr/>
        </p:nvSpPr>
        <p:spPr>
          <a:xfrm>
            <a:off x="1070673" y="1824791"/>
            <a:ext cx="5271900" cy="31224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Mediante esta pestaña podremos diseñar el layout de los reportes. </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chemeClr val="dk1"/>
              </a:buClr>
              <a:buSzPts val="14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Corresponde a la la interfaz gráfica del reporte que se está creando.</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99" name="Google Shape;99;p19"/>
          <p:cNvPicPr preferRelativeResize="0"/>
          <p:nvPr/>
        </p:nvPicPr>
        <p:blipFill rotWithShape="1">
          <a:blip r:embed="rId4">
            <a:alphaModFix/>
          </a:blip>
          <a:srcRect b="0" l="0" r="0" t="0"/>
          <a:stretch/>
        </p:blipFill>
        <p:spPr>
          <a:xfrm>
            <a:off x="5389150" y="3150050"/>
            <a:ext cx="8042451" cy="4413550"/>
          </a:xfrm>
          <a:prstGeom prst="rect">
            <a:avLst/>
          </a:prstGeom>
          <a:noFill/>
          <a:ln>
            <a:noFill/>
          </a:ln>
          <a:effectLst>
            <a:outerShdw blurRad="171450" rotWithShape="0" algn="bl" dir="16740000" dist="57150">
              <a:srgbClr val="000000">
                <a:alpha val="28627"/>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LAYOUT JASPERSOFT STUDIO</a:t>
            </a:r>
            <a:endParaRPr sz="1300">
              <a:solidFill>
                <a:srgbClr val="435E72"/>
              </a:solidFill>
              <a:latin typeface="Open Sans ExtraBold"/>
              <a:ea typeface="Open Sans ExtraBold"/>
              <a:cs typeface="Open Sans ExtraBold"/>
              <a:sym typeface="Open Sans ExtraBold"/>
            </a:endParaRPr>
          </a:p>
        </p:txBody>
      </p:sp>
      <p:sp>
        <p:nvSpPr>
          <p:cNvPr id="105" name="Google Shape;105;p20"/>
          <p:cNvSpPr txBox="1"/>
          <p:nvPr/>
        </p:nvSpPr>
        <p:spPr>
          <a:xfrm>
            <a:off x="999923" y="1298986"/>
            <a:ext cx="4771500" cy="460200"/>
          </a:xfrm>
          <a:prstGeom prst="rect">
            <a:avLst/>
          </a:prstGeom>
          <a:noFill/>
          <a:ln>
            <a:noFill/>
          </a:ln>
        </p:spPr>
        <p:txBody>
          <a:bodyPr anchorCtr="0" anchor="t" bIns="90675" lIns="90675" spcFirstLastPara="1" rIns="90675" wrap="square" tIns="90675">
            <a:spAutoFit/>
          </a:bodyPr>
          <a:lstStyle/>
          <a:p>
            <a:pPr indent="0" lvl="0" marL="0" marR="0" rtl="0" algn="l">
              <a:lnSpc>
                <a:spcPct val="115000"/>
              </a:lnSpc>
              <a:spcBef>
                <a:spcPts val="0"/>
              </a:spcBef>
              <a:spcAft>
                <a:spcPts val="0"/>
              </a:spcAft>
              <a:buClr>
                <a:srgbClr val="000000"/>
              </a:buClr>
              <a:buSzPts val="1800"/>
              <a:buFont typeface="Arial"/>
              <a:buNone/>
            </a:pPr>
            <a:r>
              <a:rPr b="0" i="0" lang="es" sz="1800" u="none" cap="none" strike="noStrike">
                <a:solidFill>
                  <a:srgbClr val="003B4D"/>
                </a:solidFill>
                <a:highlight>
                  <a:schemeClr val="lt1"/>
                </a:highlight>
                <a:latin typeface="Open Sans ExtraBold"/>
                <a:ea typeface="Open Sans ExtraBold"/>
                <a:cs typeface="Open Sans ExtraBold"/>
                <a:sym typeface="Open Sans ExtraBold"/>
              </a:rPr>
              <a:t>SOURCE</a:t>
            </a:r>
            <a:endParaRPr b="0" i="0" sz="1800" u="none" cap="none" strike="noStrike">
              <a:solidFill>
                <a:srgbClr val="E16367"/>
              </a:solidFill>
              <a:highlight>
                <a:schemeClr val="lt1"/>
              </a:highlight>
              <a:latin typeface="Open Sans ExtraBold"/>
              <a:ea typeface="Open Sans ExtraBold"/>
              <a:cs typeface="Open Sans ExtraBold"/>
              <a:sym typeface="Open Sans ExtraBold"/>
            </a:endParaRPr>
          </a:p>
        </p:txBody>
      </p:sp>
      <p:sp>
        <p:nvSpPr>
          <p:cNvPr id="106" name="Google Shape;106;p20"/>
          <p:cNvSpPr txBox="1"/>
          <p:nvPr/>
        </p:nvSpPr>
        <p:spPr>
          <a:xfrm>
            <a:off x="999923" y="1871966"/>
            <a:ext cx="5271900" cy="31224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Esta pestaña permite visualizar el archivo XML con el código fuente generado por el designer.</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07" name="Google Shape;107;p20"/>
          <p:cNvPicPr preferRelativeResize="0"/>
          <p:nvPr/>
        </p:nvPicPr>
        <p:blipFill rotWithShape="1">
          <a:blip r:embed="rId4">
            <a:alphaModFix/>
          </a:blip>
          <a:srcRect b="0" l="0" r="0" t="0"/>
          <a:stretch/>
        </p:blipFill>
        <p:spPr>
          <a:xfrm>
            <a:off x="6479554" y="2716867"/>
            <a:ext cx="6952039" cy="4846733"/>
          </a:xfrm>
          <a:prstGeom prst="rect">
            <a:avLst/>
          </a:prstGeom>
          <a:noFill/>
          <a:ln>
            <a:noFill/>
          </a:ln>
          <a:effectLst>
            <a:outerShdw blurRad="185738" rotWithShape="0" algn="bl" dir="15360000" dist="57150">
              <a:srgbClr val="000000">
                <a:alpha val="26666"/>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LAYOUT JASPERSOFT STUDIO</a:t>
            </a:r>
            <a:endParaRPr sz="1300">
              <a:solidFill>
                <a:srgbClr val="435E72"/>
              </a:solidFill>
              <a:latin typeface="Open Sans ExtraBold"/>
              <a:ea typeface="Open Sans ExtraBold"/>
              <a:cs typeface="Open Sans ExtraBold"/>
              <a:sym typeface="Open Sans ExtraBold"/>
            </a:endParaRPr>
          </a:p>
        </p:txBody>
      </p:sp>
      <p:sp>
        <p:nvSpPr>
          <p:cNvPr id="113" name="Google Shape;113;p21"/>
          <p:cNvSpPr txBox="1"/>
          <p:nvPr/>
        </p:nvSpPr>
        <p:spPr>
          <a:xfrm>
            <a:off x="999923" y="1298986"/>
            <a:ext cx="4771500" cy="460200"/>
          </a:xfrm>
          <a:prstGeom prst="rect">
            <a:avLst/>
          </a:prstGeom>
          <a:noFill/>
          <a:ln>
            <a:noFill/>
          </a:ln>
        </p:spPr>
        <p:txBody>
          <a:bodyPr anchorCtr="0" anchor="t" bIns="90675" lIns="90675" spcFirstLastPara="1" rIns="90675" wrap="square" tIns="90675">
            <a:spAutoFit/>
          </a:bodyPr>
          <a:lstStyle/>
          <a:p>
            <a:pPr indent="0" lvl="0" marL="0" marR="0" rtl="0" algn="l">
              <a:lnSpc>
                <a:spcPct val="115000"/>
              </a:lnSpc>
              <a:spcBef>
                <a:spcPts val="0"/>
              </a:spcBef>
              <a:spcAft>
                <a:spcPts val="0"/>
              </a:spcAft>
              <a:buClr>
                <a:srgbClr val="000000"/>
              </a:buClr>
              <a:buSzPts val="1800"/>
              <a:buFont typeface="Arial"/>
              <a:buNone/>
            </a:pPr>
            <a:r>
              <a:rPr b="0" i="0" lang="es" sz="1800" u="none" cap="none" strike="noStrike">
                <a:solidFill>
                  <a:srgbClr val="003B4D"/>
                </a:solidFill>
                <a:highlight>
                  <a:schemeClr val="lt1"/>
                </a:highlight>
                <a:latin typeface="Open Sans ExtraBold"/>
                <a:ea typeface="Open Sans ExtraBold"/>
                <a:cs typeface="Open Sans ExtraBold"/>
                <a:sym typeface="Open Sans ExtraBold"/>
              </a:rPr>
              <a:t>PREVIEW</a:t>
            </a:r>
            <a:endParaRPr b="0" i="0" sz="1800" u="none" cap="none" strike="noStrike">
              <a:solidFill>
                <a:srgbClr val="E16367"/>
              </a:solidFill>
              <a:highlight>
                <a:schemeClr val="lt1"/>
              </a:highlight>
              <a:latin typeface="Open Sans ExtraBold"/>
              <a:ea typeface="Open Sans ExtraBold"/>
              <a:cs typeface="Open Sans ExtraBold"/>
              <a:sym typeface="Open Sans ExtraBold"/>
            </a:endParaRPr>
          </a:p>
        </p:txBody>
      </p:sp>
      <p:sp>
        <p:nvSpPr>
          <p:cNvPr id="114" name="Google Shape;114;p21"/>
          <p:cNvSpPr txBox="1"/>
          <p:nvPr/>
        </p:nvSpPr>
        <p:spPr>
          <a:xfrm>
            <a:off x="1070673" y="1824791"/>
            <a:ext cx="5271900" cy="31224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Esta pestaña permite visualizar el resultado del reporte generado.</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RESULTADO:</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BASE DE DATOS: Seleccionar la base de datos que estemos utilizando ya que por defecto selecciona ‘One Empty Record’.</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PARÁMETROS: En caso de existir, ingresar valores para los parámetros del reporte.</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PREVIEW: Es el resultado que obtendremos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15" name="Google Shape;115;p21"/>
          <p:cNvPicPr preferRelativeResize="0"/>
          <p:nvPr/>
        </p:nvPicPr>
        <p:blipFill rotWithShape="1">
          <a:blip r:embed="rId4">
            <a:alphaModFix/>
          </a:blip>
          <a:srcRect b="0" l="0" r="0" t="0"/>
          <a:stretch/>
        </p:blipFill>
        <p:spPr>
          <a:xfrm>
            <a:off x="6479550" y="2719725"/>
            <a:ext cx="6952201" cy="4843883"/>
          </a:xfrm>
          <a:prstGeom prst="rect">
            <a:avLst/>
          </a:prstGeom>
          <a:noFill/>
          <a:ln>
            <a:noFill/>
          </a:ln>
          <a:effectLst>
            <a:outerShdw blurRad="185738" rotWithShape="0" algn="bl" dir="14040000" dist="57150">
              <a:srgbClr val="000000">
                <a:alpha val="25882"/>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REPORTES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LAYOUT JASPERSOFT STUDIO</a:t>
            </a:r>
            <a:endParaRPr sz="1300">
              <a:solidFill>
                <a:srgbClr val="435E72"/>
              </a:solidFill>
              <a:latin typeface="Open Sans ExtraBold"/>
              <a:ea typeface="Open Sans ExtraBold"/>
              <a:cs typeface="Open Sans ExtraBold"/>
              <a:sym typeface="Open Sans ExtraBold"/>
            </a:endParaRPr>
          </a:p>
        </p:txBody>
      </p:sp>
      <p:sp>
        <p:nvSpPr>
          <p:cNvPr id="121" name="Google Shape;121;p22"/>
          <p:cNvSpPr txBox="1"/>
          <p:nvPr/>
        </p:nvSpPr>
        <p:spPr>
          <a:xfrm>
            <a:off x="7580123" y="1298986"/>
            <a:ext cx="4771500" cy="460200"/>
          </a:xfrm>
          <a:prstGeom prst="rect">
            <a:avLst/>
          </a:prstGeom>
          <a:noFill/>
          <a:ln>
            <a:noFill/>
          </a:ln>
        </p:spPr>
        <p:txBody>
          <a:bodyPr anchorCtr="0" anchor="t" bIns="90675" lIns="90675" spcFirstLastPara="1" rIns="90675" wrap="square" tIns="90675">
            <a:spAutoFit/>
          </a:bodyPr>
          <a:lstStyle/>
          <a:p>
            <a:pPr indent="0" lvl="0" marL="0" marR="0" rtl="0" algn="l">
              <a:lnSpc>
                <a:spcPct val="115000"/>
              </a:lnSpc>
              <a:spcBef>
                <a:spcPts val="0"/>
              </a:spcBef>
              <a:spcAft>
                <a:spcPts val="0"/>
              </a:spcAft>
              <a:buClr>
                <a:srgbClr val="000000"/>
              </a:buClr>
              <a:buSzPts val="1800"/>
              <a:buFont typeface="Arial"/>
              <a:buNone/>
            </a:pPr>
            <a:r>
              <a:rPr b="0" i="0" lang="es" sz="1800" u="none" cap="none" strike="noStrike">
                <a:solidFill>
                  <a:srgbClr val="003B4D"/>
                </a:solidFill>
                <a:highlight>
                  <a:schemeClr val="lt1"/>
                </a:highlight>
                <a:latin typeface="Open Sans ExtraBold"/>
                <a:ea typeface="Open Sans ExtraBold"/>
                <a:cs typeface="Open Sans ExtraBold"/>
                <a:sym typeface="Open Sans ExtraBold"/>
              </a:rPr>
              <a:t>REPOSITORY EXPLORER</a:t>
            </a:r>
            <a:endParaRPr b="0" i="0" sz="1800" u="none" cap="none" strike="noStrike">
              <a:solidFill>
                <a:srgbClr val="E16367"/>
              </a:solidFill>
              <a:highlight>
                <a:schemeClr val="lt1"/>
              </a:highlight>
              <a:latin typeface="Open Sans ExtraBold"/>
              <a:ea typeface="Open Sans ExtraBold"/>
              <a:cs typeface="Open Sans ExtraBold"/>
              <a:sym typeface="Open Sans ExtraBold"/>
            </a:endParaRPr>
          </a:p>
        </p:txBody>
      </p:sp>
      <p:sp>
        <p:nvSpPr>
          <p:cNvPr id="122" name="Google Shape;122;p22"/>
          <p:cNvSpPr txBox="1"/>
          <p:nvPr/>
        </p:nvSpPr>
        <p:spPr>
          <a:xfrm>
            <a:off x="7650873" y="1824791"/>
            <a:ext cx="5271900" cy="3122400"/>
          </a:xfrm>
          <a:prstGeom prst="rect">
            <a:avLst/>
          </a:prstGeom>
          <a:noFill/>
          <a:ln>
            <a:noFill/>
          </a:ln>
        </p:spPr>
        <p:txBody>
          <a:bodyPr anchorCtr="0" anchor="t" bIns="90675" lIns="90675" spcFirstLastPara="1" rIns="90675" wrap="square" tIns="90675">
            <a:noAutofit/>
          </a:bodyPr>
          <a:lstStyle/>
          <a:p>
            <a:pPr indent="-317500" lvl="0" marL="457200" marR="0" rtl="0" algn="l">
              <a:lnSpc>
                <a:spcPct val="150000"/>
              </a:lnSpc>
              <a:spcBef>
                <a:spcPts val="0"/>
              </a:spcBef>
              <a:spcAft>
                <a:spcPts val="0"/>
              </a:spcAft>
              <a:buClr>
                <a:srgbClr val="0095FF"/>
              </a:buClr>
              <a:buSzPts val="1400"/>
              <a:buFont typeface="Open Sans"/>
              <a:buChar char="●"/>
            </a:pPr>
            <a:r>
              <a:rPr b="0" i="0" lang="es" sz="1400" u="none" cap="none" strike="noStrike">
                <a:solidFill>
                  <a:srgbClr val="002540"/>
                </a:solidFill>
                <a:latin typeface="Open Sans"/>
                <a:ea typeface="Open Sans"/>
                <a:cs typeface="Open Sans"/>
                <a:sym typeface="Open Sans"/>
              </a:rPr>
              <a:t>En esta sección podemos ver todos los “Data Adapters” creados a los cuales se pueden consultar.</a:t>
            </a:r>
            <a:endParaRPr b="0" i="0" sz="14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0095FF"/>
              </a:buClr>
              <a:buSzPts val="1400"/>
              <a:buFont typeface="Open Sans"/>
              <a:buChar char="●"/>
            </a:pPr>
            <a:r>
              <a:rPr b="0" i="0" lang="es" sz="1400" u="none" cap="none" strike="noStrike">
                <a:solidFill>
                  <a:srgbClr val="002540"/>
                </a:solidFill>
                <a:latin typeface="Open Sans"/>
                <a:ea typeface="Open Sans"/>
                <a:cs typeface="Open Sans"/>
                <a:sym typeface="Open Sans"/>
              </a:rPr>
              <a:t>Los Data Adapters contienen información acerca de la conexión a las bases de datos desde donde se extrae la información para generar los reportes.</a:t>
            </a:r>
            <a:endParaRPr b="0" i="0" sz="14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0095FF"/>
              </a:buClr>
              <a:buSzPts val="1400"/>
              <a:buFont typeface="Open Sans"/>
              <a:buChar char="●"/>
            </a:pPr>
            <a:r>
              <a:rPr b="0" i="0" lang="es" sz="1400" u="none" cap="none" strike="noStrike">
                <a:solidFill>
                  <a:srgbClr val="002540"/>
                </a:solidFill>
                <a:latin typeface="Open Sans"/>
                <a:ea typeface="Open Sans"/>
                <a:cs typeface="Open Sans"/>
                <a:sym typeface="Open Sans"/>
              </a:rPr>
              <a:t>Adicionalmente es posible generar la conexión de los servidores donde estarán almacenadas las imágenes y otra información necesaria, por fuera de la BD.</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23" name="Google Shape;123;p22"/>
          <p:cNvPicPr preferRelativeResize="0"/>
          <p:nvPr/>
        </p:nvPicPr>
        <p:blipFill rotWithShape="1">
          <a:blip r:embed="rId4">
            <a:alphaModFix/>
          </a:blip>
          <a:srcRect b="0" l="0" r="0" t="0"/>
          <a:stretch/>
        </p:blipFill>
        <p:spPr>
          <a:xfrm>
            <a:off x="866350" y="2104175"/>
            <a:ext cx="4104486" cy="4846800"/>
          </a:xfrm>
          <a:prstGeom prst="rect">
            <a:avLst/>
          </a:prstGeom>
          <a:noFill/>
          <a:ln>
            <a:noFill/>
          </a:ln>
          <a:effectLst>
            <a:outerShdw blurRad="157163" rotWithShape="0" algn="bl" dir="1980000" dist="57150">
              <a:srgbClr val="000000">
                <a:alpha val="28627"/>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28" name="Shape 128"/>
        <p:cNvGrpSpPr/>
        <p:nvPr/>
      </p:nvGrpSpPr>
      <p:grpSpPr>
        <a:xfrm>
          <a:off x="0" y="0"/>
          <a:ext cx="0" cy="0"/>
          <a:chOff x="0" y="0"/>
          <a:chExt cx="0" cy="0"/>
        </a:xfrm>
      </p:grpSpPr>
      <p:sp>
        <p:nvSpPr>
          <p:cNvPr id="129" name="Google Shape;129;p23"/>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Creación del repositorio</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30" name="Google Shape;130;p23"/>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