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Lst>
  <p:sldSz cy="7562100" cx="13432525"/>
  <p:notesSz cx="6858000" cy="9144000"/>
  <p:embeddedFontLst>
    <p:embeddedFont>
      <p:font typeface="Nunito SemiBold"/>
      <p:regular r:id="rId87"/>
      <p:bold r:id="rId88"/>
      <p:italic r:id="rId89"/>
      <p:boldItalic r:id="rId90"/>
    </p:embeddedFont>
    <p:embeddedFont>
      <p:font typeface="Nunito"/>
      <p:regular r:id="rId91"/>
      <p:bold r:id="rId92"/>
      <p:italic r:id="rId93"/>
      <p:boldItalic r:id="rId94"/>
    </p:embeddedFont>
    <p:embeddedFont>
      <p:font typeface="Poppins"/>
      <p:regular r:id="rId95"/>
      <p:bold r:id="rId96"/>
      <p:italic r:id="rId97"/>
      <p:boldItalic r:id="rId98"/>
    </p:embeddedFont>
    <p:embeddedFont>
      <p:font typeface="Open Sans SemiBold"/>
      <p:regular r:id="rId99"/>
      <p:bold r:id="rId100"/>
      <p:italic r:id="rId101"/>
      <p:boldItalic r:id="rId102"/>
    </p:embeddedFont>
    <p:embeddedFont>
      <p:font typeface="Open Sans ExtraBold"/>
      <p:bold r:id="rId103"/>
      <p:boldItalic r:id="rId104"/>
    </p:embeddedFont>
    <p:embeddedFont>
      <p:font typeface="Open Sans Medium"/>
      <p:regular r:id="rId105"/>
      <p:bold r:id="rId106"/>
      <p:italic r:id="rId107"/>
      <p:boldItalic r:id="rId108"/>
    </p:embeddedFont>
    <p:embeddedFont>
      <p:font typeface="Poppins SemiBold"/>
      <p:regular r:id="rId109"/>
      <p:bold r:id="rId110"/>
      <p:italic r:id="rId111"/>
      <p:boldItalic r:id="rId112"/>
    </p:embeddedFont>
    <p:embeddedFont>
      <p:font typeface="Open Sans Light"/>
      <p:regular r:id="rId113"/>
      <p:bold r:id="rId114"/>
      <p:italic r:id="rId115"/>
      <p:boldItalic r:id="rId116"/>
    </p:embeddedFont>
    <p:embeddedFont>
      <p:font typeface="Open Sans"/>
      <p:regular r:id="rId117"/>
      <p:bold r:id="rId118"/>
      <p:italic r:id="rId119"/>
      <p:boldItalic r:id="rId1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2">
          <p15:clr>
            <a:srgbClr val="A4A3A4"/>
          </p15:clr>
        </p15:guide>
        <p15:guide id="2" pos="42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A2DDCF-9C78-4F62-8D43-D615454E3470}">
  <a:tblStyle styleId="{FAA2DDCF-9C78-4F62-8D43-D615454E347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2" orient="horz"/>
        <p:guide pos="423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OpenSansMedium-italic.fntdata"/><Relationship Id="rId106" Type="http://schemas.openxmlformats.org/officeDocument/2006/relationships/font" Target="fonts/OpenSansMedium-bold.fntdata"/><Relationship Id="rId105" Type="http://schemas.openxmlformats.org/officeDocument/2006/relationships/font" Target="fonts/OpenSansMedium-regular.fntdata"/><Relationship Id="rId104" Type="http://schemas.openxmlformats.org/officeDocument/2006/relationships/font" Target="fonts/OpenSansExtraBold-boldItalic.fntdata"/><Relationship Id="rId109" Type="http://schemas.openxmlformats.org/officeDocument/2006/relationships/font" Target="fonts/PoppinsSemiBold-regular.fntdata"/><Relationship Id="rId108" Type="http://schemas.openxmlformats.org/officeDocument/2006/relationships/font" Target="fonts/OpenSansMedium-bold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OpenSansExtraBold-bold.fntdata"/><Relationship Id="rId102" Type="http://schemas.openxmlformats.org/officeDocument/2006/relationships/font" Target="fonts/OpenSansSemiBold-boldItalic.fntdata"/><Relationship Id="rId101" Type="http://schemas.openxmlformats.org/officeDocument/2006/relationships/font" Target="fonts/OpenSansSemiBold-italic.fntdata"/><Relationship Id="rId100" Type="http://schemas.openxmlformats.org/officeDocument/2006/relationships/font" Target="fonts/OpenSansSemiBold-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120" Type="http://schemas.openxmlformats.org/officeDocument/2006/relationships/font" Target="fonts/OpenSans-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Poppins-regular.fntdata"/><Relationship Id="rId94" Type="http://schemas.openxmlformats.org/officeDocument/2006/relationships/font" Target="fonts/Nunito-boldItalic.fntdata"/><Relationship Id="rId97" Type="http://schemas.openxmlformats.org/officeDocument/2006/relationships/font" Target="fonts/Poppins-italic.fntdata"/><Relationship Id="rId96" Type="http://schemas.openxmlformats.org/officeDocument/2006/relationships/font" Target="fonts/Poppins-bold.fntdata"/><Relationship Id="rId11" Type="http://schemas.openxmlformats.org/officeDocument/2006/relationships/slide" Target="slides/slide5.xml"/><Relationship Id="rId99" Type="http://schemas.openxmlformats.org/officeDocument/2006/relationships/font" Target="fonts/OpenSansSemiBold-regular.fntdata"/><Relationship Id="rId10" Type="http://schemas.openxmlformats.org/officeDocument/2006/relationships/slide" Target="slides/slide4.xml"/><Relationship Id="rId98" Type="http://schemas.openxmlformats.org/officeDocument/2006/relationships/font" Target="fonts/Poppins-boldItalic.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Nunito-regular.fntdata"/><Relationship Id="rId90" Type="http://schemas.openxmlformats.org/officeDocument/2006/relationships/font" Target="fonts/NunitoSemiBold-boldItalic.fntdata"/><Relationship Id="rId93" Type="http://schemas.openxmlformats.org/officeDocument/2006/relationships/font" Target="fonts/Nunito-italic.fntdata"/><Relationship Id="rId92" Type="http://schemas.openxmlformats.org/officeDocument/2006/relationships/font" Target="fonts/Nunito-bold.fntdata"/><Relationship Id="rId118" Type="http://schemas.openxmlformats.org/officeDocument/2006/relationships/font" Target="fonts/OpenSans-bold.fntdata"/><Relationship Id="rId117" Type="http://schemas.openxmlformats.org/officeDocument/2006/relationships/font" Target="fonts/OpenSans-regular.fntdata"/><Relationship Id="rId116" Type="http://schemas.openxmlformats.org/officeDocument/2006/relationships/font" Target="fonts/OpenSansLight-boldItalic.fntdata"/><Relationship Id="rId115" Type="http://schemas.openxmlformats.org/officeDocument/2006/relationships/font" Target="fonts/OpenSansLight-italic.fntdata"/><Relationship Id="rId119" Type="http://schemas.openxmlformats.org/officeDocument/2006/relationships/font" Target="fonts/OpenSans-italic.fntdata"/><Relationship Id="rId15" Type="http://schemas.openxmlformats.org/officeDocument/2006/relationships/slide" Target="slides/slide9.xml"/><Relationship Id="rId110" Type="http://schemas.openxmlformats.org/officeDocument/2006/relationships/font" Target="fonts/PoppinsSemiBold-bold.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OpenSansLight-bold.fntdata"/><Relationship Id="rId18" Type="http://schemas.openxmlformats.org/officeDocument/2006/relationships/slide" Target="slides/slide12.xml"/><Relationship Id="rId113" Type="http://schemas.openxmlformats.org/officeDocument/2006/relationships/font" Target="fonts/OpenSansLight-regular.fntdata"/><Relationship Id="rId112" Type="http://schemas.openxmlformats.org/officeDocument/2006/relationships/font" Target="fonts/PoppinsSemiBold-boldItalic.fntdata"/><Relationship Id="rId111" Type="http://schemas.openxmlformats.org/officeDocument/2006/relationships/font" Target="fonts/PoppinsSemiBold-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font" Target="fonts/NunitoSemiBold-bold.fntdata"/><Relationship Id="rId87" Type="http://schemas.openxmlformats.org/officeDocument/2006/relationships/font" Target="fonts/NunitoSemiBold-regular.fntdata"/><Relationship Id="rId89" Type="http://schemas.openxmlformats.org/officeDocument/2006/relationships/font" Target="fonts/NunitoSemiBold-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686ec6fc8_0_0:notes"/>
          <p:cNvSpPr/>
          <p:nvPr>
            <p:ph idx="2" type="sldImg"/>
          </p:nvPr>
        </p:nvSpPr>
        <p:spPr>
          <a:xfrm>
            <a:off x="383841" y="685800"/>
            <a:ext cx="609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2686ec6fc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686ec6fc8_0_1626: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686ec6fc8_0_1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686ec6fc8_0_156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686ec6fc8_0_1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686ec6fc8_0_148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686ec6fc8_0_1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686ec6fc8_0_152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2686ec6fc8_0_1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686ec6fc8_0_19: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12686ec6fc8_0_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g12686ec6fc8_0_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686ec6fc8_0_115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686ec6fc8_0_1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2686ec6fc8_0_142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2686ec6fc8_0_1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686ec6fc8_0_141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686ec6fc8_0_1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686ec6fc8_0_108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2686ec6fc8_0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686ec6fc8_0_1416: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2686ec6fc8_0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686ec6fc8_0_158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686ec6fc8_0_1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686ec6fc8_0_90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2686ec6fc8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686ec6fc8_0_138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2686ec6fc8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2686ec6fc8_0_134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2686ec6fc8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686ec6fc8_0_137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2686ec6fc8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2686ec6fc8_0_136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2686ec6fc8_0_1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2686ec6fc8_0_131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2686ec6fc8_0_1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2686ec6fc8_0_130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2686ec6fc8_0_1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2686ec6fc8_0_1298: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2686ec6fc8_0_1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2686ec6fc8_0_111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2686ec6fc8_0_1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2686ec6fc8_0_1258: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2686ec6fc8_0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686ec6fc8_0_172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686ec6fc8_0_1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2686ec6fc8_0_68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2686ec6fc8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2686ec6fc8_0_124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2686ec6fc8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2686ec6fc8_0_115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2686ec6fc8_0_1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2686ec6fc8_0_123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2686ec6fc8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2686ec6fc8_0_119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2686ec6fc8_0_1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2686ec6fc8_0_117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2686ec6fc8_0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2686ec6fc8_0_105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2686ec6fc8_0_1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2686ec6fc8_0_114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12686ec6fc8_0_1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2686ec6fc8_0_92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2686ec6fc8_0_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2686ec6fc8_0_1451: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g12686ec6fc8_0_145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9" name="Google Shape;579;g12686ec6fc8_0_145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686ec6fc8_0_171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686ec6fc8_0_1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2686ec6fc8_0_898: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2686ec6fc8_0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2686ec6fc8_0_87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2686ec6fc8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2686ec6fc8_0_77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2686ec6fc8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12686ec6fc8_0_83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12686ec6fc8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12686ec6fc8_0_63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12686ec6fc8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2686ec6fc8_0_62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12686ec6fc8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2686ec6fc8_0_61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2686ec6fc8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2686ec6fc8_0_58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12686ec6fc8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2686ec6fc8_0_59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12686ec6fc8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2686ec6fc8_0_57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2686ec6fc8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686ec6fc8_0_1698: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686ec6fc8_0_1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2686ec6fc8_0_54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12686ec6fc8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2686ec6fc8_0_52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12686ec6fc8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2686ec6fc8_0_50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2686ec6fc8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2686ec6fc8_0_48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12686ec6fc8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2686ec6fc8_0_46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12686ec6fc8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2686ec6fc8_0_45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12686ec6fc8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2686ec6fc8_0_41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12686ec6fc8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12686ec6fc8_0_39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12686ec6fc8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2686ec6fc8_0_386: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12686ec6fc8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2686ec6fc8_0_36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2686ec6fc8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686ec6fc8_0_167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686ec6fc8_0_1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2686ec6fc8_0_36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2686ec6fc8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2686ec6fc8_0_34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2686ec6fc8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2686ec6fc8_0_28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2686ec6fc8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2686ec6fc8_0_33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12686ec6fc8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2686ec6fc8_0_26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2686ec6fc8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2686ec6fc8_0_26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12686ec6fc8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2686ec6fc8_0_892: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3" name="Google Shape;983;g12686ec6fc8_0_89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4" name="Google Shape;984;g12686ec6fc8_0_8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2686ec6fc8_0_25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12686ec6fc8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12686ec6fc8_0_23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12686ec6fc8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2686ec6fc8_0_21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2686ec6fc8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686ec6fc8_0_165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686ec6fc8_0_1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2686ec6fc8_0_20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12686ec6fc8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12686ec6fc8_0_178: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12686ec6fc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12686ec6fc8_0_18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12686ec6fc8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12686ec6fc8_0_16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12686ec6fc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2686ec6fc8_0_248: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3" name="Google Shape;1063;g12686ec6fc8_0_24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4" name="Google Shape;1064;g12686ec6fc8_0_24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2686ec6fc8_0_13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12686ec6fc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2686ec6fc8_0_15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2686ec6fc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12686ec6fc8_0_10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12686ec6fc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2686ec6fc8_0_159: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4" name="Google Shape;1104;g12686ec6fc8_0_1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5" name="Google Shape;1105;g12686ec6fc8_0_15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2686ec6fc8_0_9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12686ec6fc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686ec6fc8_0_1646: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686ec6fc8_0_1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12686ec6fc8_0_25:notes"/>
          <p:cNvSpPr/>
          <p:nvPr>
            <p:ph idx="2" type="sldImg"/>
          </p:nvPr>
        </p:nvSpPr>
        <p:spPr>
          <a:xfrm>
            <a:off x="383840" y="685800"/>
            <a:ext cx="609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8" name="Google Shape;1138;g12686ec6fc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686ec6fc8_0_145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686ec6fc8_0_1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9" name="Shape 9"/>
        <p:cNvGrpSpPr/>
        <p:nvPr/>
      </p:nvGrpSpPr>
      <p:grpSpPr>
        <a:xfrm>
          <a:off x="0" y="0"/>
          <a:ext cx="0" cy="0"/>
          <a:chOff x="0" y="0"/>
          <a:chExt cx="0" cy="0"/>
        </a:xfrm>
      </p:grpSpPr>
      <p:sp>
        <p:nvSpPr>
          <p:cNvPr id="10" name="Google Shape;10;p2"/>
          <p:cNvSpPr/>
          <p:nvPr>
            <p:ph idx="2" type="pic"/>
          </p:nvPr>
        </p:nvSpPr>
        <p:spPr>
          <a:xfrm>
            <a:off x="0" y="0"/>
            <a:ext cx="7973100" cy="75621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457887" y="6219895"/>
            <a:ext cx="8812200" cy="889500"/>
          </a:xfrm>
          <a:prstGeom prst="rect">
            <a:avLst/>
          </a:prstGeom>
          <a:noFill/>
          <a:ln>
            <a:noFill/>
          </a:ln>
        </p:spPr>
        <p:txBody>
          <a:bodyPr anchorCtr="0" anchor="ctr" bIns="134350" lIns="134350" spcFirstLastPara="1" rIns="134350" wrap="square" tIns="134350">
            <a:normAutofit/>
          </a:bodyPr>
          <a:lstStyle>
            <a:lvl1pPr indent="-228600" lvl="0" marL="457200" algn="l">
              <a:lnSpc>
                <a:spcPct val="100000"/>
              </a:lnSpc>
              <a:spcBef>
                <a:spcPts val="0"/>
              </a:spcBef>
              <a:spcAft>
                <a:spcPts val="0"/>
              </a:spcAft>
              <a:buSzPts val="2600"/>
              <a:buNone/>
              <a:defRPr/>
            </a:lvl1pPr>
          </a:lstStyle>
          <a:p/>
        </p:txBody>
      </p:sp>
      <p:sp>
        <p:nvSpPr>
          <p:cNvPr id="45" name="Google Shape;45;p11"/>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457887" y="1626252"/>
            <a:ext cx="12516900" cy="28869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a:r>
              <a:t>xx%</a:t>
            </a:r>
          </a:p>
        </p:txBody>
      </p:sp>
      <p:sp>
        <p:nvSpPr>
          <p:cNvPr id="48" name="Google Shape;48;p12"/>
          <p:cNvSpPr txBox="1"/>
          <p:nvPr>
            <p:ph idx="1" type="body"/>
          </p:nvPr>
        </p:nvSpPr>
        <p:spPr>
          <a:xfrm>
            <a:off x="457887" y="4634479"/>
            <a:ext cx="12516900" cy="1912500"/>
          </a:xfrm>
          <a:prstGeom prst="rect">
            <a:avLst/>
          </a:prstGeom>
          <a:noFill/>
          <a:ln>
            <a:noFill/>
          </a:ln>
        </p:spPr>
        <p:txBody>
          <a:bodyPr anchorCtr="0" anchor="t" bIns="134350" lIns="134350" spcFirstLastPara="1" rIns="134350" wrap="square" tIns="134350">
            <a:normAutofit/>
          </a:bodyPr>
          <a:lstStyle>
            <a:lvl1pPr indent="-393700" lvl="0" marL="457200" algn="ctr">
              <a:lnSpc>
                <a:spcPct val="115000"/>
              </a:lnSpc>
              <a:spcBef>
                <a:spcPts val="0"/>
              </a:spcBef>
              <a:spcAft>
                <a:spcPts val="0"/>
              </a:spcAft>
              <a:buSzPts val="2600"/>
              <a:buChar char="●"/>
              <a:defRPr/>
            </a:lvl1pPr>
            <a:lvl2pPr indent="-361950" lvl="1" marL="914400" algn="ctr">
              <a:lnSpc>
                <a:spcPct val="115000"/>
              </a:lnSpc>
              <a:spcBef>
                <a:spcPts val="0"/>
              </a:spcBef>
              <a:spcAft>
                <a:spcPts val="0"/>
              </a:spcAft>
              <a:buSzPts val="2100"/>
              <a:buChar char="○"/>
              <a:defRPr/>
            </a:lvl2pPr>
            <a:lvl3pPr indent="-361950" lvl="2" marL="1371600" algn="ctr">
              <a:lnSpc>
                <a:spcPct val="115000"/>
              </a:lnSpc>
              <a:spcBef>
                <a:spcPts val="0"/>
              </a:spcBef>
              <a:spcAft>
                <a:spcPts val="0"/>
              </a:spcAft>
              <a:buSzPts val="2100"/>
              <a:buChar char="■"/>
              <a:defRPr/>
            </a:lvl3pPr>
            <a:lvl4pPr indent="-361950" lvl="3" marL="1828800" algn="ctr">
              <a:lnSpc>
                <a:spcPct val="115000"/>
              </a:lnSpc>
              <a:spcBef>
                <a:spcPts val="0"/>
              </a:spcBef>
              <a:spcAft>
                <a:spcPts val="0"/>
              </a:spcAft>
              <a:buSzPts val="2100"/>
              <a:buChar char="●"/>
              <a:defRPr/>
            </a:lvl4pPr>
            <a:lvl5pPr indent="-361950" lvl="4" marL="2286000" algn="ctr">
              <a:lnSpc>
                <a:spcPct val="115000"/>
              </a:lnSpc>
              <a:spcBef>
                <a:spcPts val="0"/>
              </a:spcBef>
              <a:spcAft>
                <a:spcPts val="0"/>
              </a:spcAft>
              <a:buSzPts val="2100"/>
              <a:buChar char="○"/>
              <a:defRPr/>
            </a:lvl5pPr>
            <a:lvl6pPr indent="-361950" lvl="5" marL="2743200" algn="ctr">
              <a:lnSpc>
                <a:spcPct val="115000"/>
              </a:lnSpc>
              <a:spcBef>
                <a:spcPts val="0"/>
              </a:spcBef>
              <a:spcAft>
                <a:spcPts val="0"/>
              </a:spcAft>
              <a:buSzPts val="2100"/>
              <a:buChar char="■"/>
              <a:defRPr/>
            </a:lvl6pPr>
            <a:lvl7pPr indent="-361950" lvl="6" marL="3200400" algn="ctr">
              <a:lnSpc>
                <a:spcPct val="115000"/>
              </a:lnSpc>
              <a:spcBef>
                <a:spcPts val="0"/>
              </a:spcBef>
              <a:spcAft>
                <a:spcPts val="0"/>
              </a:spcAft>
              <a:buSzPts val="2100"/>
              <a:buChar char="●"/>
              <a:defRPr/>
            </a:lvl7pPr>
            <a:lvl8pPr indent="-361950" lvl="7" marL="3657600" algn="ctr">
              <a:lnSpc>
                <a:spcPct val="115000"/>
              </a:lnSpc>
              <a:spcBef>
                <a:spcPts val="0"/>
              </a:spcBef>
              <a:spcAft>
                <a:spcPts val="0"/>
              </a:spcAft>
              <a:buSzPts val="2100"/>
              <a:buChar char="○"/>
              <a:defRPr/>
            </a:lvl8pPr>
            <a:lvl9pPr indent="-361950" lvl="8" marL="4114800" algn="ctr">
              <a:lnSpc>
                <a:spcPct val="115000"/>
              </a:lnSpc>
              <a:spcBef>
                <a:spcPts val="0"/>
              </a:spcBef>
              <a:spcAft>
                <a:spcPts val="0"/>
              </a:spcAft>
              <a:buSzPts val="2100"/>
              <a:buChar char="■"/>
              <a:defRPr/>
            </a:lvl9pPr>
          </a:lstStyle>
          <a:p/>
        </p:txBody>
      </p:sp>
      <p:sp>
        <p:nvSpPr>
          <p:cNvPr id="49" name="Google Shape;49;p12"/>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2" name="Shape 52"/>
        <p:cNvGrpSpPr/>
        <p:nvPr/>
      </p:nvGrpSpPr>
      <p:grpSpPr>
        <a:xfrm>
          <a:off x="0" y="0"/>
          <a:ext cx="0" cy="0"/>
          <a:chOff x="0" y="0"/>
          <a:chExt cx="0" cy="0"/>
        </a:xfrm>
      </p:grpSpPr>
      <p:sp>
        <p:nvSpPr>
          <p:cNvPr id="53" name="Google Shape;53;p14"/>
          <p:cNvSpPr/>
          <p:nvPr>
            <p:ph idx="2" type="pic"/>
          </p:nvPr>
        </p:nvSpPr>
        <p:spPr>
          <a:xfrm>
            <a:off x="0" y="0"/>
            <a:ext cx="13432500" cy="75621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1" showMasterSp="0">
  <p:cSld name="10_Custom Layout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5"/>
          <p:cNvSpPr/>
          <p:nvPr>
            <p:ph idx="2" type="pic"/>
          </p:nvPr>
        </p:nvSpPr>
        <p:spPr>
          <a:xfrm>
            <a:off x="0" y="0"/>
            <a:ext cx="7973100" cy="7562100"/>
          </a:xfrm>
          <a:prstGeom prst="rect">
            <a:avLst/>
          </a:prstGeom>
          <a:noFill/>
          <a:ln>
            <a:noFill/>
          </a:ln>
        </p:spPr>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457899" y="1094692"/>
            <a:ext cx="12516900" cy="30177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7600"/>
              <a:buNone/>
              <a:defRPr sz="7600"/>
            </a:lvl1pPr>
            <a:lvl2pPr lvl="1" algn="ctr">
              <a:lnSpc>
                <a:spcPct val="100000"/>
              </a:lnSpc>
              <a:spcBef>
                <a:spcPts val="0"/>
              </a:spcBef>
              <a:spcAft>
                <a:spcPts val="0"/>
              </a:spcAft>
              <a:buSzPts val="7600"/>
              <a:buNone/>
              <a:defRPr sz="7600"/>
            </a:lvl2pPr>
            <a:lvl3pPr lvl="2" algn="ctr">
              <a:lnSpc>
                <a:spcPct val="100000"/>
              </a:lnSpc>
              <a:spcBef>
                <a:spcPts val="0"/>
              </a:spcBef>
              <a:spcAft>
                <a:spcPts val="0"/>
              </a:spcAft>
              <a:buSzPts val="7600"/>
              <a:buNone/>
              <a:defRPr sz="7600"/>
            </a:lvl3pPr>
            <a:lvl4pPr lvl="3" algn="ctr">
              <a:lnSpc>
                <a:spcPct val="100000"/>
              </a:lnSpc>
              <a:spcBef>
                <a:spcPts val="0"/>
              </a:spcBef>
              <a:spcAft>
                <a:spcPts val="0"/>
              </a:spcAft>
              <a:buSzPts val="7600"/>
              <a:buNone/>
              <a:defRPr sz="7600"/>
            </a:lvl4pPr>
            <a:lvl5pPr lvl="4" algn="ctr">
              <a:lnSpc>
                <a:spcPct val="100000"/>
              </a:lnSpc>
              <a:spcBef>
                <a:spcPts val="0"/>
              </a:spcBef>
              <a:spcAft>
                <a:spcPts val="0"/>
              </a:spcAft>
              <a:buSzPts val="7600"/>
              <a:buNone/>
              <a:defRPr sz="7600"/>
            </a:lvl5pPr>
            <a:lvl6pPr lvl="5" algn="ctr">
              <a:lnSpc>
                <a:spcPct val="100000"/>
              </a:lnSpc>
              <a:spcBef>
                <a:spcPts val="0"/>
              </a:spcBef>
              <a:spcAft>
                <a:spcPts val="0"/>
              </a:spcAft>
              <a:buSzPts val="7600"/>
              <a:buNone/>
              <a:defRPr sz="7600"/>
            </a:lvl6pPr>
            <a:lvl7pPr lvl="6" algn="ctr">
              <a:lnSpc>
                <a:spcPct val="100000"/>
              </a:lnSpc>
              <a:spcBef>
                <a:spcPts val="0"/>
              </a:spcBef>
              <a:spcAft>
                <a:spcPts val="0"/>
              </a:spcAft>
              <a:buSzPts val="7600"/>
              <a:buNone/>
              <a:defRPr sz="7600"/>
            </a:lvl7pPr>
            <a:lvl8pPr lvl="7" algn="ctr">
              <a:lnSpc>
                <a:spcPct val="100000"/>
              </a:lnSpc>
              <a:spcBef>
                <a:spcPts val="0"/>
              </a:spcBef>
              <a:spcAft>
                <a:spcPts val="0"/>
              </a:spcAft>
              <a:buSzPts val="7600"/>
              <a:buNone/>
              <a:defRPr sz="7600"/>
            </a:lvl8pPr>
            <a:lvl9pPr lvl="8" algn="ctr">
              <a:lnSpc>
                <a:spcPct val="100000"/>
              </a:lnSpc>
              <a:spcBef>
                <a:spcPts val="0"/>
              </a:spcBef>
              <a:spcAft>
                <a:spcPts val="0"/>
              </a:spcAft>
              <a:buSzPts val="7600"/>
              <a:buNone/>
              <a:defRPr sz="7600"/>
            </a:lvl9pPr>
          </a:lstStyle>
          <a:p/>
        </p:txBody>
      </p:sp>
      <p:sp>
        <p:nvSpPr>
          <p:cNvPr id="13" name="Google Shape;13;p3"/>
          <p:cNvSpPr txBox="1"/>
          <p:nvPr>
            <p:ph idx="1" type="subTitle"/>
          </p:nvPr>
        </p:nvSpPr>
        <p:spPr>
          <a:xfrm>
            <a:off x="457887" y="4166800"/>
            <a:ext cx="12516900" cy="1165200"/>
          </a:xfrm>
          <a:prstGeom prst="rect">
            <a:avLst/>
          </a:prstGeom>
          <a:noFill/>
          <a:ln>
            <a:noFill/>
          </a:ln>
        </p:spPr>
        <p:txBody>
          <a:bodyPr anchorCtr="0" anchor="t" bIns="134350" lIns="134350" spcFirstLastPara="1" rIns="134350" wrap="square" tIns="134350">
            <a:norm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14" name="Google Shape;14;p3"/>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457887" y="3162232"/>
            <a:ext cx="12516900" cy="1237500"/>
          </a:xfrm>
          <a:prstGeom prst="rect">
            <a:avLst/>
          </a:prstGeom>
          <a:noFill/>
          <a:ln>
            <a:noFill/>
          </a:ln>
        </p:spPr>
        <p:txBody>
          <a:bodyPr anchorCtr="0" anchor="ctr" bIns="134350" lIns="134350" spcFirstLastPara="1" rIns="134350" wrap="square" tIns="13435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7" name="Google Shape;17;p4"/>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0" name="Google Shape;20;p5"/>
          <p:cNvSpPr txBox="1"/>
          <p:nvPr>
            <p:ph idx="1" type="body"/>
          </p:nvPr>
        </p:nvSpPr>
        <p:spPr>
          <a:xfrm>
            <a:off x="457887" y="1694397"/>
            <a:ext cx="12516900" cy="5022900"/>
          </a:xfrm>
          <a:prstGeom prst="rect">
            <a:avLst/>
          </a:prstGeom>
          <a:noFill/>
          <a:ln>
            <a:noFill/>
          </a:ln>
        </p:spPr>
        <p:txBody>
          <a:bodyPr anchorCtr="0" anchor="t" bIns="134350" lIns="134350" spcFirstLastPara="1" rIns="134350" wrap="square" tIns="134350">
            <a:norm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0"/>
              </a:spcBef>
              <a:spcAft>
                <a:spcPts val="0"/>
              </a:spcAft>
              <a:buSzPts val="2100"/>
              <a:buChar char="○"/>
              <a:defRPr/>
            </a:lvl2pPr>
            <a:lvl3pPr indent="-361950" lvl="2" marL="1371600" algn="l">
              <a:lnSpc>
                <a:spcPct val="115000"/>
              </a:lnSpc>
              <a:spcBef>
                <a:spcPts val="0"/>
              </a:spcBef>
              <a:spcAft>
                <a:spcPts val="0"/>
              </a:spcAft>
              <a:buSzPts val="2100"/>
              <a:buChar char="■"/>
              <a:defRPr/>
            </a:lvl3pPr>
            <a:lvl4pPr indent="-361950" lvl="3" marL="1828800" algn="l">
              <a:lnSpc>
                <a:spcPct val="115000"/>
              </a:lnSpc>
              <a:spcBef>
                <a:spcPts val="0"/>
              </a:spcBef>
              <a:spcAft>
                <a:spcPts val="0"/>
              </a:spcAft>
              <a:buSzPts val="2100"/>
              <a:buChar char="●"/>
              <a:defRPr/>
            </a:lvl4pPr>
            <a:lvl5pPr indent="-361950" lvl="4" marL="2286000" algn="l">
              <a:lnSpc>
                <a:spcPct val="115000"/>
              </a:lnSpc>
              <a:spcBef>
                <a:spcPts val="0"/>
              </a:spcBef>
              <a:spcAft>
                <a:spcPts val="0"/>
              </a:spcAft>
              <a:buSzPts val="2100"/>
              <a:buChar char="○"/>
              <a:defRPr/>
            </a:lvl5pPr>
            <a:lvl6pPr indent="-361950" lvl="5" marL="2743200" algn="l">
              <a:lnSpc>
                <a:spcPct val="115000"/>
              </a:lnSpc>
              <a:spcBef>
                <a:spcPts val="0"/>
              </a:spcBef>
              <a:spcAft>
                <a:spcPts val="0"/>
              </a:spcAft>
              <a:buSzPts val="2100"/>
              <a:buChar char="■"/>
              <a:defRPr/>
            </a:lvl6pPr>
            <a:lvl7pPr indent="-361950" lvl="6" marL="3200400" algn="l">
              <a:lnSpc>
                <a:spcPct val="115000"/>
              </a:lnSpc>
              <a:spcBef>
                <a:spcPts val="0"/>
              </a:spcBef>
              <a:spcAft>
                <a:spcPts val="0"/>
              </a:spcAft>
              <a:buSzPts val="2100"/>
              <a:buChar char="●"/>
              <a:defRPr/>
            </a:lvl7pPr>
            <a:lvl8pPr indent="-361950" lvl="7" marL="3657600" algn="l">
              <a:lnSpc>
                <a:spcPct val="115000"/>
              </a:lnSpc>
              <a:spcBef>
                <a:spcPts val="0"/>
              </a:spcBef>
              <a:spcAft>
                <a:spcPts val="0"/>
              </a:spcAft>
              <a:buSzPts val="2100"/>
              <a:buChar char="○"/>
              <a:defRPr/>
            </a:lvl8pPr>
            <a:lvl9pPr indent="-361950" lvl="8" marL="4114800" algn="l">
              <a:lnSpc>
                <a:spcPct val="115000"/>
              </a:lnSpc>
              <a:spcBef>
                <a:spcPts val="0"/>
              </a:spcBef>
              <a:spcAft>
                <a:spcPts val="0"/>
              </a:spcAft>
              <a:buSzPts val="2100"/>
              <a:buChar char="■"/>
              <a:defRPr/>
            </a:lvl9pPr>
          </a:lstStyle>
          <a:p/>
        </p:txBody>
      </p:sp>
      <p:sp>
        <p:nvSpPr>
          <p:cNvPr id="21" name="Google Shape;21;p5"/>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4" name="Google Shape;24;p6"/>
          <p:cNvSpPr txBox="1"/>
          <p:nvPr>
            <p:ph idx="1" type="body"/>
          </p:nvPr>
        </p:nvSpPr>
        <p:spPr>
          <a:xfrm>
            <a:off x="457887" y="1694397"/>
            <a:ext cx="5875800" cy="5022900"/>
          </a:xfrm>
          <a:prstGeom prst="rect">
            <a:avLst/>
          </a:prstGeom>
          <a:noFill/>
          <a:ln>
            <a:noFill/>
          </a:ln>
        </p:spPr>
        <p:txBody>
          <a:bodyPr anchorCtr="0" anchor="t" bIns="134350" lIns="134350" spcFirstLastPara="1" rIns="134350" wrap="square" tIns="134350">
            <a:norm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5" name="Google Shape;25;p6"/>
          <p:cNvSpPr txBox="1"/>
          <p:nvPr>
            <p:ph idx="2" type="body"/>
          </p:nvPr>
        </p:nvSpPr>
        <p:spPr>
          <a:xfrm>
            <a:off x="7098790" y="1694397"/>
            <a:ext cx="5875800" cy="5022900"/>
          </a:xfrm>
          <a:prstGeom prst="rect">
            <a:avLst/>
          </a:prstGeom>
          <a:noFill/>
          <a:ln>
            <a:noFill/>
          </a:ln>
        </p:spPr>
        <p:txBody>
          <a:bodyPr anchorCtr="0" anchor="t" bIns="134350" lIns="134350" spcFirstLastPara="1" rIns="134350" wrap="square" tIns="134350">
            <a:norm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6" name="Google Shape;26;p6"/>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9" name="Google Shape;29;p7"/>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457887" y="816857"/>
            <a:ext cx="4125000" cy="1110900"/>
          </a:xfrm>
          <a:prstGeom prst="rect">
            <a:avLst/>
          </a:prstGeom>
          <a:noFill/>
          <a:ln>
            <a:noFill/>
          </a:ln>
        </p:spPr>
        <p:txBody>
          <a:bodyPr anchorCtr="0" anchor="b" bIns="134350" lIns="134350" spcFirstLastPara="1" rIns="134350" wrap="square" tIns="13435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2" name="Google Shape;32;p8"/>
          <p:cNvSpPr txBox="1"/>
          <p:nvPr>
            <p:ph idx="1" type="body"/>
          </p:nvPr>
        </p:nvSpPr>
        <p:spPr>
          <a:xfrm>
            <a:off x="457887" y="2043024"/>
            <a:ext cx="4125000" cy="4674300"/>
          </a:xfrm>
          <a:prstGeom prst="rect">
            <a:avLst/>
          </a:prstGeom>
          <a:noFill/>
          <a:ln>
            <a:noFill/>
          </a:ln>
        </p:spPr>
        <p:txBody>
          <a:bodyPr anchorCtr="0" anchor="t" bIns="134350" lIns="134350" spcFirstLastPara="1" rIns="134350" wrap="square" tIns="134350">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33" name="Google Shape;33;p8"/>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720177" y="661822"/>
            <a:ext cx="9354300" cy="6014400"/>
          </a:xfrm>
          <a:prstGeom prst="rect">
            <a:avLst/>
          </a:prstGeom>
          <a:noFill/>
          <a:ln>
            <a:noFill/>
          </a:ln>
        </p:spPr>
        <p:txBody>
          <a:bodyPr anchorCtr="0" anchor="ctr" bIns="134350" lIns="134350" spcFirstLastPara="1" rIns="134350" wrap="square" tIns="134350">
            <a:normAutofit/>
          </a:bodyPr>
          <a:lstStyle>
            <a:lvl1pPr lvl="0" algn="l">
              <a:lnSpc>
                <a:spcPct val="100000"/>
              </a:lnSpc>
              <a:spcBef>
                <a:spcPts val="0"/>
              </a:spcBef>
              <a:spcAft>
                <a:spcPts val="0"/>
              </a:spcAft>
              <a:buSzPts val="7100"/>
              <a:buNone/>
              <a:defRPr sz="7100"/>
            </a:lvl1pPr>
            <a:lvl2pPr lvl="1" algn="l">
              <a:lnSpc>
                <a:spcPct val="100000"/>
              </a:lnSpc>
              <a:spcBef>
                <a:spcPts val="0"/>
              </a:spcBef>
              <a:spcAft>
                <a:spcPts val="0"/>
              </a:spcAft>
              <a:buSzPts val="7100"/>
              <a:buNone/>
              <a:defRPr sz="7100"/>
            </a:lvl2pPr>
            <a:lvl3pPr lvl="2" algn="l">
              <a:lnSpc>
                <a:spcPct val="100000"/>
              </a:lnSpc>
              <a:spcBef>
                <a:spcPts val="0"/>
              </a:spcBef>
              <a:spcAft>
                <a:spcPts val="0"/>
              </a:spcAft>
              <a:buSzPts val="7100"/>
              <a:buNone/>
              <a:defRPr sz="7100"/>
            </a:lvl3pPr>
            <a:lvl4pPr lvl="3" algn="l">
              <a:lnSpc>
                <a:spcPct val="100000"/>
              </a:lnSpc>
              <a:spcBef>
                <a:spcPts val="0"/>
              </a:spcBef>
              <a:spcAft>
                <a:spcPts val="0"/>
              </a:spcAft>
              <a:buSzPts val="7100"/>
              <a:buNone/>
              <a:defRPr sz="7100"/>
            </a:lvl4pPr>
            <a:lvl5pPr lvl="4" algn="l">
              <a:lnSpc>
                <a:spcPct val="100000"/>
              </a:lnSpc>
              <a:spcBef>
                <a:spcPts val="0"/>
              </a:spcBef>
              <a:spcAft>
                <a:spcPts val="0"/>
              </a:spcAft>
              <a:buSzPts val="7100"/>
              <a:buNone/>
              <a:defRPr sz="7100"/>
            </a:lvl5pPr>
            <a:lvl6pPr lvl="5" algn="l">
              <a:lnSpc>
                <a:spcPct val="100000"/>
              </a:lnSpc>
              <a:spcBef>
                <a:spcPts val="0"/>
              </a:spcBef>
              <a:spcAft>
                <a:spcPts val="0"/>
              </a:spcAft>
              <a:buSzPts val="7100"/>
              <a:buNone/>
              <a:defRPr sz="7100"/>
            </a:lvl6pPr>
            <a:lvl7pPr lvl="6" algn="l">
              <a:lnSpc>
                <a:spcPct val="100000"/>
              </a:lnSpc>
              <a:spcBef>
                <a:spcPts val="0"/>
              </a:spcBef>
              <a:spcAft>
                <a:spcPts val="0"/>
              </a:spcAft>
              <a:buSzPts val="7100"/>
              <a:buNone/>
              <a:defRPr sz="7100"/>
            </a:lvl7pPr>
            <a:lvl8pPr lvl="7" algn="l">
              <a:lnSpc>
                <a:spcPct val="100000"/>
              </a:lnSpc>
              <a:spcBef>
                <a:spcPts val="0"/>
              </a:spcBef>
              <a:spcAft>
                <a:spcPts val="0"/>
              </a:spcAft>
              <a:buSzPts val="7100"/>
              <a:buNone/>
              <a:defRPr sz="7100"/>
            </a:lvl8pPr>
            <a:lvl9pPr lvl="8" algn="l">
              <a:lnSpc>
                <a:spcPct val="100000"/>
              </a:lnSpc>
              <a:spcBef>
                <a:spcPts val="0"/>
              </a:spcBef>
              <a:spcAft>
                <a:spcPts val="0"/>
              </a:spcAft>
              <a:buSzPts val="7100"/>
              <a:buNone/>
              <a:defRPr sz="7100"/>
            </a:lvl9pPr>
          </a:lstStyle>
          <a:p/>
        </p:txBody>
      </p:sp>
      <p:sp>
        <p:nvSpPr>
          <p:cNvPr id="36" name="Google Shape;36;p9"/>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6716263" y="-184"/>
            <a:ext cx="6716400" cy="7562100"/>
          </a:xfrm>
          <a:prstGeom prst="rect">
            <a:avLst/>
          </a:prstGeom>
          <a:solidFill>
            <a:schemeClr val="lt2"/>
          </a:solidFill>
          <a:ln>
            <a:noFill/>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390019" y="1813044"/>
            <a:ext cx="5942400" cy="21792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0" name="Google Shape;40;p10"/>
          <p:cNvSpPr txBox="1"/>
          <p:nvPr>
            <p:ph idx="1" type="subTitle"/>
          </p:nvPr>
        </p:nvSpPr>
        <p:spPr>
          <a:xfrm>
            <a:off x="390019" y="4121150"/>
            <a:ext cx="5942400" cy="1815900"/>
          </a:xfrm>
          <a:prstGeom prst="rect">
            <a:avLst/>
          </a:prstGeom>
          <a:noFill/>
          <a:ln>
            <a:noFill/>
          </a:ln>
        </p:spPr>
        <p:txBody>
          <a:bodyPr anchorCtr="0" anchor="t" bIns="134350" lIns="134350" spcFirstLastPara="1" rIns="134350" wrap="square" tIns="134350">
            <a:norm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p:txBody>
      </p:sp>
      <p:sp>
        <p:nvSpPr>
          <p:cNvPr id="41" name="Google Shape;41;p10"/>
          <p:cNvSpPr txBox="1"/>
          <p:nvPr>
            <p:ph idx="2" type="body"/>
          </p:nvPr>
        </p:nvSpPr>
        <p:spPr>
          <a:xfrm>
            <a:off x="7256120" y="1064553"/>
            <a:ext cx="5636400" cy="5432700"/>
          </a:xfrm>
          <a:prstGeom prst="rect">
            <a:avLst/>
          </a:prstGeom>
          <a:noFill/>
          <a:ln>
            <a:noFill/>
          </a:ln>
        </p:spPr>
        <p:txBody>
          <a:bodyPr anchorCtr="0" anchor="ctr" bIns="134350" lIns="134350" spcFirstLastPara="1" rIns="134350" wrap="square" tIns="134350">
            <a:norm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0"/>
              </a:spcBef>
              <a:spcAft>
                <a:spcPts val="0"/>
              </a:spcAft>
              <a:buSzPts val="2100"/>
              <a:buChar char="○"/>
              <a:defRPr/>
            </a:lvl2pPr>
            <a:lvl3pPr indent="-361950" lvl="2" marL="1371600" algn="l">
              <a:lnSpc>
                <a:spcPct val="115000"/>
              </a:lnSpc>
              <a:spcBef>
                <a:spcPts val="0"/>
              </a:spcBef>
              <a:spcAft>
                <a:spcPts val="0"/>
              </a:spcAft>
              <a:buSzPts val="2100"/>
              <a:buChar char="■"/>
              <a:defRPr/>
            </a:lvl3pPr>
            <a:lvl4pPr indent="-361950" lvl="3" marL="1828800" algn="l">
              <a:lnSpc>
                <a:spcPct val="115000"/>
              </a:lnSpc>
              <a:spcBef>
                <a:spcPts val="0"/>
              </a:spcBef>
              <a:spcAft>
                <a:spcPts val="0"/>
              </a:spcAft>
              <a:buSzPts val="2100"/>
              <a:buChar char="●"/>
              <a:defRPr/>
            </a:lvl4pPr>
            <a:lvl5pPr indent="-361950" lvl="4" marL="2286000" algn="l">
              <a:lnSpc>
                <a:spcPct val="115000"/>
              </a:lnSpc>
              <a:spcBef>
                <a:spcPts val="0"/>
              </a:spcBef>
              <a:spcAft>
                <a:spcPts val="0"/>
              </a:spcAft>
              <a:buSzPts val="2100"/>
              <a:buChar char="○"/>
              <a:defRPr/>
            </a:lvl5pPr>
            <a:lvl6pPr indent="-361950" lvl="5" marL="2743200" algn="l">
              <a:lnSpc>
                <a:spcPct val="115000"/>
              </a:lnSpc>
              <a:spcBef>
                <a:spcPts val="0"/>
              </a:spcBef>
              <a:spcAft>
                <a:spcPts val="0"/>
              </a:spcAft>
              <a:buSzPts val="2100"/>
              <a:buChar char="■"/>
              <a:defRPr/>
            </a:lvl6pPr>
            <a:lvl7pPr indent="-361950" lvl="6" marL="3200400" algn="l">
              <a:lnSpc>
                <a:spcPct val="115000"/>
              </a:lnSpc>
              <a:spcBef>
                <a:spcPts val="0"/>
              </a:spcBef>
              <a:spcAft>
                <a:spcPts val="0"/>
              </a:spcAft>
              <a:buSzPts val="2100"/>
              <a:buChar char="●"/>
              <a:defRPr/>
            </a:lvl7pPr>
            <a:lvl8pPr indent="-361950" lvl="7" marL="3657600" algn="l">
              <a:lnSpc>
                <a:spcPct val="115000"/>
              </a:lnSpc>
              <a:spcBef>
                <a:spcPts val="0"/>
              </a:spcBef>
              <a:spcAft>
                <a:spcPts val="0"/>
              </a:spcAft>
              <a:buSzPts val="2100"/>
              <a:buChar char="○"/>
              <a:defRPr/>
            </a:lvl8pPr>
            <a:lvl9pPr indent="-361950" lvl="8" marL="4114800" algn="l">
              <a:lnSpc>
                <a:spcPct val="115000"/>
              </a:lnSpc>
              <a:spcBef>
                <a:spcPts val="0"/>
              </a:spcBef>
              <a:spcAft>
                <a:spcPts val="0"/>
              </a:spcAft>
              <a:buSzPts val="2100"/>
              <a:buChar char="■"/>
              <a:defRPr/>
            </a:lvl9pPr>
          </a:lstStyle>
          <a:p/>
        </p:txBody>
      </p:sp>
      <p:sp>
        <p:nvSpPr>
          <p:cNvPr id="42" name="Google Shape;42;p10"/>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887" y="1694397"/>
            <a:ext cx="12516900" cy="5022900"/>
          </a:xfrm>
          <a:prstGeom prst="rect">
            <a:avLst/>
          </a:prstGeom>
          <a:noFill/>
          <a:ln>
            <a:noFill/>
          </a:ln>
        </p:spPr>
        <p:txBody>
          <a:bodyPr anchorCtr="0" anchor="t" bIns="134350" lIns="134350" spcFirstLastPara="1" rIns="134350" wrap="square" tIns="134350">
            <a:norm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61950" lvl="1" marL="9144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indent="-361950" lvl="2" marL="13716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indent="-361950" lvl="3" marL="18288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indent="-361950" lvl="4" marL="22860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indent="-361950" lvl="5" marL="27432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indent="-361950" lvl="6" marL="32004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indent="-361950" lvl="7" marL="36576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indent="-361950" lvl="8" marL="41148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www.integrac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0"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2.png"/><Relationship Id="rId7" Type="http://schemas.openxmlformats.org/officeDocument/2006/relationships/image" Target="../media/image57.png"/><Relationship Id="rId8"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55.png"/><Relationship Id="rId5" Type="http://schemas.openxmlformats.org/officeDocument/2006/relationships/image" Target="../media/image54.png"/><Relationship Id="rId6"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69.png"/><Relationship Id="rId5" Type="http://schemas.openxmlformats.org/officeDocument/2006/relationships/image" Target="../media/image66.png"/><Relationship Id="rId6" Type="http://schemas.openxmlformats.org/officeDocument/2006/relationships/image" Target="../media/image6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image" Target="../media/image63.png"/><Relationship Id="rId5" Type="http://schemas.openxmlformats.org/officeDocument/2006/relationships/image" Target="../media/image62.png"/><Relationship Id="rId6" Type="http://schemas.openxmlformats.org/officeDocument/2006/relationships/image" Target="../media/image6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1.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1.png"/><Relationship Id="rId4" Type="http://schemas.openxmlformats.org/officeDocument/2006/relationships/image" Target="../media/image75.png"/><Relationship Id="rId5" Type="http://schemas.openxmlformats.org/officeDocument/2006/relationships/image" Target="../media/image80.png"/><Relationship Id="rId6" Type="http://schemas.openxmlformats.org/officeDocument/2006/relationships/image" Target="../media/image7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1.png"/><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1.png"/><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1.png"/><Relationship Id="rId4" Type="http://schemas.openxmlformats.org/officeDocument/2006/relationships/image" Target="../media/image9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83.png"/><Relationship Id="rId5" Type="http://schemas.openxmlformats.org/officeDocument/2006/relationships/image" Target="../media/image8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1.png"/><Relationship Id="rId4" Type="http://schemas.openxmlformats.org/officeDocument/2006/relationships/image" Target="../media/image8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1.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1.png"/><Relationship Id="rId4" Type="http://schemas.openxmlformats.org/officeDocument/2006/relationships/image" Target="../media/image8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1.png"/><Relationship Id="rId4" Type="http://schemas.openxmlformats.org/officeDocument/2006/relationships/image" Target="../media/image8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1.png"/><Relationship Id="rId4" Type="http://schemas.openxmlformats.org/officeDocument/2006/relationships/image" Target="../media/image8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1.png"/><Relationship Id="rId4" Type="http://schemas.openxmlformats.org/officeDocument/2006/relationships/image" Target="../media/image88.png"/><Relationship Id="rId5" Type="http://schemas.openxmlformats.org/officeDocument/2006/relationships/image" Target="../media/image95.png"/><Relationship Id="rId6" Type="http://schemas.openxmlformats.org/officeDocument/2006/relationships/image" Target="../media/image9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1.png"/><Relationship Id="rId4" Type="http://schemas.openxmlformats.org/officeDocument/2006/relationships/image" Target="../media/image9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www.integracc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59" name="Shape 59"/>
        <p:cNvGrpSpPr/>
        <p:nvPr/>
      </p:nvGrpSpPr>
      <p:grpSpPr>
        <a:xfrm>
          <a:off x="0" y="0"/>
          <a:ext cx="0" cy="0"/>
          <a:chOff x="0" y="0"/>
          <a:chExt cx="0" cy="0"/>
        </a:xfrm>
      </p:grpSpPr>
      <p:grpSp>
        <p:nvGrpSpPr>
          <p:cNvPr id="60" name="Google Shape;60;p16"/>
          <p:cNvGrpSpPr/>
          <p:nvPr/>
        </p:nvGrpSpPr>
        <p:grpSpPr>
          <a:xfrm>
            <a:off x="5131060" y="1339689"/>
            <a:ext cx="3171332" cy="4882697"/>
            <a:chOff x="225925" y="2081875"/>
            <a:chExt cx="2751459" cy="4211400"/>
          </a:xfrm>
        </p:grpSpPr>
        <p:sp>
          <p:nvSpPr>
            <p:cNvPr id="61" name="Google Shape;61;p16"/>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6"/>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6"/>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6"/>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6"/>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 name="Google Shape;66;p16"/>
          <p:cNvPicPr preferRelativeResize="0"/>
          <p:nvPr/>
        </p:nvPicPr>
        <p:blipFill rotWithShape="1">
          <a:blip r:embed="rId3">
            <a:alphaModFix/>
          </a:blip>
          <a:srcRect b="0" l="0" r="0" t="0"/>
          <a:stretch/>
        </p:blipFill>
        <p:spPr>
          <a:xfrm>
            <a:off x="11024900" y="6582050"/>
            <a:ext cx="1599438" cy="538641"/>
          </a:xfrm>
          <a:prstGeom prst="rect">
            <a:avLst/>
          </a:prstGeom>
          <a:noFill/>
          <a:ln>
            <a:noFill/>
          </a:ln>
        </p:spPr>
      </p:pic>
      <p:pic>
        <p:nvPicPr>
          <p:cNvPr id="67" name="Google Shape;67;p16"/>
          <p:cNvPicPr preferRelativeResize="0"/>
          <p:nvPr/>
        </p:nvPicPr>
        <p:blipFill rotWithShape="1">
          <a:blip r:embed="rId4">
            <a:alphaModFix/>
          </a:blip>
          <a:srcRect b="0" l="3113" r="3104" t="0"/>
          <a:stretch/>
        </p:blipFill>
        <p:spPr>
          <a:xfrm>
            <a:off x="785246" y="6574677"/>
            <a:ext cx="1644676" cy="541946"/>
          </a:xfrm>
          <a:prstGeom prst="rect">
            <a:avLst/>
          </a:prstGeom>
          <a:noFill/>
          <a:ln>
            <a:noFill/>
          </a:ln>
        </p:spPr>
      </p:pic>
      <p:sp>
        <p:nvSpPr>
          <p:cNvPr id="68" name="Google Shape;68;p16"/>
          <p:cNvSpPr txBox="1"/>
          <p:nvPr/>
        </p:nvSpPr>
        <p:spPr>
          <a:xfrm>
            <a:off x="1362998" y="3034397"/>
            <a:ext cx="10706400" cy="14934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15000"/>
              </a:lnSpc>
              <a:spcBef>
                <a:spcPts val="0"/>
              </a:spcBef>
              <a:spcAft>
                <a:spcPts val="0"/>
              </a:spcAft>
              <a:buClr>
                <a:schemeClr val="dk1"/>
              </a:buClr>
              <a:buSzPts val="1600"/>
              <a:buFont typeface="Arial"/>
              <a:buNone/>
            </a:pPr>
            <a:r>
              <a:rPr b="1" lang="es" sz="5500">
                <a:solidFill>
                  <a:schemeClr val="lt1"/>
                </a:solidFill>
                <a:latin typeface="Poppins"/>
                <a:ea typeface="Poppins"/>
                <a:cs typeface="Poppins"/>
                <a:sym typeface="Poppins"/>
              </a:rPr>
              <a:t>Marcadores</a:t>
            </a:r>
            <a:r>
              <a:rPr b="1" lang="es" sz="5500">
                <a:solidFill>
                  <a:srgbClr val="0095FF"/>
                </a:solidFill>
                <a:latin typeface="Poppins"/>
                <a:ea typeface="Poppins"/>
                <a:cs typeface="Poppins"/>
                <a:sym typeface="Poppins"/>
              </a:rPr>
              <a:t>.</a:t>
            </a:r>
            <a:endParaRPr b="1" i="0" sz="5500" u="none" cap="none" strike="noStrike">
              <a:solidFill>
                <a:srgbClr val="0095FF"/>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600"/>
              <a:buFont typeface="Arial"/>
              <a:buNone/>
            </a:pPr>
            <a:r>
              <a:rPr b="1" i="0" lang="es" sz="2200" u="none" cap="none" strike="noStrike">
                <a:solidFill>
                  <a:srgbClr val="CCEAFF"/>
                </a:solidFill>
                <a:latin typeface="Poppins"/>
                <a:ea typeface="Poppins"/>
                <a:cs typeface="Poppins"/>
                <a:sym typeface="Poppins"/>
              </a:rPr>
              <a:t>uContact net2phone</a:t>
            </a:r>
            <a:r>
              <a:rPr b="1" i="0" lang="es" sz="2200" u="none" cap="none" strike="noStrike">
                <a:solidFill>
                  <a:srgbClr val="0095FF"/>
                </a:solidFill>
                <a:latin typeface="Poppins"/>
                <a:ea typeface="Poppins"/>
                <a:cs typeface="Poppins"/>
                <a:sym typeface="Poppins"/>
              </a:rPr>
              <a:t>.</a:t>
            </a:r>
            <a:r>
              <a:rPr b="1" i="0" lang="es" sz="2200" u="none" cap="none" strike="noStrike">
                <a:solidFill>
                  <a:srgbClr val="E16367"/>
                </a:solidFill>
                <a:latin typeface="Poppins"/>
                <a:ea typeface="Poppins"/>
                <a:cs typeface="Poppins"/>
                <a:sym typeface="Poppins"/>
              </a:rPr>
              <a:t> </a:t>
            </a:r>
            <a:endParaRPr b="0" i="0" sz="4000" u="none" cap="none" strike="noStrike">
              <a:solidFill>
                <a:srgbClr val="E16367"/>
              </a:solidFill>
              <a:latin typeface="Open Sans ExtraBold"/>
              <a:ea typeface="Open Sans ExtraBold"/>
              <a:cs typeface="Open Sans ExtraBold"/>
              <a:sym typeface="Open Sans ExtraBold"/>
            </a:endParaRPr>
          </a:p>
        </p:txBody>
      </p:sp>
      <p:sp>
        <p:nvSpPr>
          <p:cNvPr id="69" name="Google Shape;69;p16"/>
          <p:cNvSpPr txBox="1"/>
          <p:nvPr/>
        </p:nvSpPr>
        <p:spPr>
          <a:xfrm>
            <a:off x="3925716" y="6616022"/>
            <a:ext cx="55584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rgbClr val="FFFFFF"/>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rgbClr val="FFFFFF"/>
                </a:solidFill>
                <a:latin typeface="Open Sans"/>
                <a:ea typeface="Open Sans"/>
                <a:cs typeface="Open Sans"/>
                <a:sym typeface="Open Sans"/>
              </a:rPr>
              <a:t>/ccaas</a:t>
            </a:r>
            <a:endParaRPr b="1" i="0" sz="13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25"/>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MARCADORES AUTOMÁTICOS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r>
              <a:rPr lang="es" sz="1300">
                <a:solidFill>
                  <a:srgbClr val="435E72"/>
                </a:solidFill>
                <a:latin typeface="Open Sans ExtraBold"/>
                <a:ea typeface="Open Sans ExtraBold"/>
                <a:cs typeface="Open Sans ExtraBold"/>
                <a:sym typeface="Open Sans ExtraBold"/>
              </a:rPr>
              <a:t>REGLAS DE MARCADO</a:t>
            </a:r>
            <a:endParaRPr sz="1300">
              <a:solidFill>
                <a:srgbClr val="435E72"/>
              </a:solidFill>
              <a:latin typeface="Open Sans ExtraBold"/>
              <a:ea typeface="Open Sans ExtraBold"/>
              <a:cs typeface="Open Sans ExtraBold"/>
              <a:sym typeface="Open Sans ExtraBold"/>
            </a:endParaRPr>
          </a:p>
        </p:txBody>
      </p:sp>
      <p:sp>
        <p:nvSpPr>
          <p:cNvPr id="175" name="Google Shape;175;p25"/>
          <p:cNvSpPr txBox="1"/>
          <p:nvPr/>
        </p:nvSpPr>
        <p:spPr>
          <a:xfrm>
            <a:off x="1000000" y="10322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Al crear un marcador, existe la opción de establecer ciertas reglas de marcado, las cuales determinarán su comportamiento al consumir las listas que le son cargadas. En esta sección, entre otras cosas, puedes seleccionar el país y zona horaria en la que funcionará, y luego identificar tres métodos de clasificación de listas: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76" name="Google Shape;176;p25"/>
          <p:cNvSpPr/>
          <p:nvPr/>
        </p:nvSpPr>
        <p:spPr>
          <a:xfrm>
            <a:off x="2148282" y="4076604"/>
            <a:ext cx="2397300" cy="2799900"/>
          </a:xfrm>
          <a:prstGeom prst="rect">
            <a:avLst/>
          </a:prstGeom>
          <a:solidFill>
            <a:srgbClr val="FFFFFF"/>
          </a:solidFill>
          <a:ln cap="flat" cmpd="sng" w="38100">
            <a:solidFill>
              <a:srgbClr val="00254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5"/>
          <p:cNvSpPr txBox="1"/>
          <p:nvPr/>
        </p:nvSpPr>
        <p:spPr>
          <a:xfrm>
            <a:off x="2337247" y="4264277"/>
            <a:ext cx="2019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900"/>
              <a:buFont typeface="Arial"/>
              <a:buNone/>
            </a:pPr>
            <a:r>
              <a:rPr i="0" lang="es" sz="1800" u="none" cap="none" strike="noStrike">
                <a:solidFill>
                  <a:srgbClr val="002540"/>
                </a:solidFill>
                <a:latin typeface="Open Sans ExtraBold"/>
                <a:ea typeface="Open Sans ExtraBold"/>
                <a:cs typeface="Open Sans ExtraBold"/>
                <a:sym typeface="Open Sans ExtraBold"/>
              </a:rPr>
              <a:t>Prefix</a:t>
            </a:r>
            <a:endParaRPr i="0" sz="1800" u="none" cap="none" strike="noStrike">
              <a:solidFill>
                <a:srgbClr val="002540"/>
              </a:solidFill>
              <a:latin typeface="Open Sans ExtraBold"/>
              <a:ea typeface="Open Sans ExtraBold"/>
              <a:cs typeface="Open Sans ExtraBold"/>
              <a:sym typeface="Open Sans ExtraBold"/>
            </a:endParaRPr>
          </a:p>
        </p:txBody>
      </p:sp>
      <p:sp>
        <p:nvSpPr>
          <p:cNvPr id="178" name="Google Shape;178;p25"/>
          <p:cNvSpPr/>
          <p:nvPr/>
        </p:nvSpPr>
        <p:spPr>
          <a:xfrm>
            <a:off x="5517605" y="4076604"/>
            <a:ext cx="2397300" cy="2799900"/>
          </a:xfrm>
          <a:prstGeom prst="rect">
            <a:avLst/>
          </a:prstGeom>
          <a:solidFill>
            <a:srgbClr val="FFFFFF"/>
          </a:solidFill>
          <a:ln cap="flat" cmpd="sng" w="38100">
            <a:solidFill>
              <a:srgbClr val="00254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5"/>
          <p:cNvSpPr txBox="1"/>
          <p:nvPr/>
        </p:nvSpPr>
        <p:spPr>
          <a:xfrm>
            <a:off x="5800461" y="4264288"/>
            <a:ext cx="1832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900"/>
              <a:buFont typeface="Arial"/>
              <a:buNone/>
            </a:pPr>
            <a:r>
              <a:rPr i="0" lang="es" sz="1800" u="none" cap="none" strike="noStrike">
                <a:solidFill>
                  <a:srgbClr val="002540"/>
                </a:solidFill>
                <a:latin typeface="Open Sans ExtraBold"/>
                <a:ea typeface="Open Sans ExtraBold"/>
                <a:cs typeface="Open Sans ExtraBold"/>
                <a:sym typeface="Open Sans ExtraBold"/>
              </a:rPr>
              <a:t>State</a:t>
            </a:r>
            <a:endParaRPr i="0" sz="1800" u="none" cap="none" strike="noStrike">
              <a:solidFill>
                <a:srgbClr val="002540"/>
              </a:solidFill>
              <a:latin typeface="Open Sans ExtraBold"/>
              <a:ea typeface="Open Sans ExtraBold"/>
              <a:cs typeface="Open Sans ExtraBold"/>
              <a:sym typeface="Open Sans ExtraBold"/>
            </a:endParaRPr>
          </a:p>
        </p:txBody>
      </p:sp>
      <p:sp>
        <p:nvSpPr>
          <p:cNvPr id="180" name="Google Shape;180;p25"/>
          <p:cNvSpPr/>
          <p:nvPr/>
        </p:nvSpPr>
        <p:spPr>
          <a:xfrm>
            <a:off x="8886929" y="4076604"/>
            <a:ext cx="2397300" cy="2799900"/>
          </a:xfrm>
          <a:prstGeom prst="rect">
            <a:avLst/>
          </a:prstGeom>
          <a:solidFill>
            <a:srgbClr val="FFFFFF"/>
          </a:solidFill>
          <a:ln cap="flat" cmpd="sng" w="38100">
            <a:solidFill>
              <a:srgbClr val="00254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5"/>
          <p:cNvSpPr txBox="1"/>
          <p:nvPr/>
        </p:nvSpPr>
        <p:spPr>
          <a:xfrm>
            <a:off x="9169785" y="4264288"/>
            <a:ext cx="1832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900"/>
              <a:buFont typeface="Arial"/>
              <a:buNone/>
            </a:pPr>
            <a:r>
              <a:rPr i="0" lang="es" sz="1800" u="none" cap="none" strike="noStrike">
                <a:solidFill>
                  <a:srgbClr val="002540"/>
                </a:solidFill>
                <a:latin typeface="Open Sans ExtraBold"/>
                <a:ea typeface="Open Sans ExtraBold"/>
                <a:cs typeface="Open Sans ExtraBold"/>
                <a:sym typeface="Open Sans ExtraBold"/>
              </a:rPr>
              <a:t>None</a:t>
            </a:r>
            <a:endParaRPr i="0" sz="1800" u="none" cap="none" strike="noStrike">
              <a:solidFill>
                <a:srgbClr val="002540"/>
              </a:solidFill>
              <a:latin typeface="Open Sans ExtraBold"/>
              <a:ea typeface="Open Sans ExtraBold"/>
              <a:cs typeface="Open Sans ExtraBold"/>
              <a:sym typeface="Open Sans ExtraBold"/>
            </a:endParaRPr>
          </a:p>
        </p:txBody>
      </p:sp>
      <p:sp>
        <p:nvSpPr>
          <p:cNvPr id="182" name="Google Shape;182;p25"/>
          <p:cNvSpPr/>
          <p:nvPr/>
        </p:nvSpPr>
        <p:spPr>
          <a:xfrm>
            <a:off x="2306650" y="4928950"/>
            <a:ext cx="2080800" cy="15786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300"/>
              <a:buFont typeface="Arial"/>
              <a:buNone/>
            </a:pPr>
            <a:r>
              <a:rPr i="0" lang="es" sz="1300" u="none" cap="none" strike="noStrike">
                <a:solidFill>
                  <a:srgbClr val="002540"/>
                </a:solidFill>
                <a:latin typeface="Open Sans"/>
                <a:ea typeface="Open Sans"/>
                <a:cs typeface="Open Sans"/>
                <a:sym typeface="Open Sans"/>
              </a:rPr>
              <a:t>Permite al marcador identificar el prefijo de cada contacto de la lista, además de dividirlos de acuerdo con su correspondiente zona horaria. </a:t>
            </a:r>
            <a:endParaRPr i="0" sz="1300" u="none" cap="none" strike="noStrike">
              <a:solidFill>
                <a:srgbClr val="002540"/>
              </a:solidFill>
              <a:latin typeface="Open Sans"/>
              <a:ea typeface="Open Sans"/>
              <a:cs typeface="Open Sans"/>
              <a:sym typeface="Open Sans"/>
            </a:endParaRPr>
          </a:p>
        </p:txBody>
      </p:sp>
      <p:sp>
        <p:nvSpPr>
          <p:cNvPr id="183" name="Google Shape;183;p25"/>
          <p:cNvSpPr/>
          <p:nvPr/>
        </p:nvSpPr>
        <p:spPr>
          <a:xfrm>
            <a:off x="5764638" y="4896425"/>
            <a:ext cx="1896900" cy="15786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300"/>
              <a:buFont typeface="Arial"/>
              <a:buNone/>
            </a:pPr>
            <a:r>
              <a:rPr i="0" lang="es" sz="1300" u="none" cap="none" strike="noStrike">
                <a:solidFill>
                  <a:srgbClr val="002540"/>
                </a:solidFill>
                <a:latin typeface="Open Sans"/>
                <a:ea typeface="Open Sans"/>
                <a:cs typeface="Open Sans"/>
                <a:sym typeface="Open Sans"/>
              </a:rPr>
              <a:t>Parámetro que puede ser ingresado al cargar la lista, el cual habilita al marcador a conectar cada estado con su correspondiente zona horaria.  </a:t>
            </a:r>
            <a:endParaRPr i="0" sz="1300" u="none" cap="none" strike="noStrike">
              <a:solidFill>
                <a:srgbClr val="00254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84" name="Google Shape;184;p25"/>
          <p:cNvSpPr/>
          <p:nvPr/>
        </p:nvSpPr>
        <p:spPr>
          <a:xfrm>
            <a:off x="9133963" y="4896425"/>
            <a:ext cx="1896900" cy="15786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300"/>
              <a:buFont typeface="Arial"/>
              <a:buNone/>
            </a:pPr>
            <a:r>
              <a:rPr i="0" lang="es" sz="1300" u="none" cap="none" strike="noStrike">
                <a:solidFill>
                  <a:srgbClr val="002540"/>
                </a:solidFill>
                <a:latin typeface="Open Sans"/>
                <a:ea typeface="Open Sans"/>
                <a:cs typeface="Open Sans"/>
                <a:sym typeface="Open Sans"/>
              </a:rPr>
              <a:t>Al seleccionar ‘None’ como una regla de marcado, el marcador utiliza directamente la zona horaria establecida para el marcador. </a:t>
            </a:r>
            <a:endParaRPr i="0" sz="1300" u="none" cap="none" strike="noStrike">
              <a:solidFill>
                <a:srgbClr val="00254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p:txBody>
      </p:sp>
      <p:cxnSp>
        <p:nvCxnSpPr>
          <p:cNvPr id="185" name="Google Shape;185;p25"/>
          <p:cNvCxnSpPr/>
          <p:nvPr/>
        </p:nvCxnSpPr>
        <p:spPr>
          <a:xfrm rot="10800000">
            <a:off x="3346932" y="3812604"/>
            <a:ext cx="0" cy="264000"/>
          </a:xfrm>
          <a:prstGeom prst="straightConnector1">
            <a:avLst/>
          </a:prstGeom>
          <a:noFill/>
          <a:ln cap="flat" cmpd="sng" w="38100">
            <a:solidFill>
              <a:srgbClr val="002540"/>
            </a:solidFill>
            <a:prstDash val="solid"/>
            <a:round/>
            <a:headEnd len="sm" w="sm" type="none"/>
            <a:tailEnd len="sm" w="sm" type="none"/>
          </a:ln>
        </p:spPr>
      </p:cxnSp>
      <p:cxnSp>
        <p:nvCxnSpPr>
          <p:cNvPr id="186" name="Google Shape;186;p25"/>
          <p:cNvCxnSpPr/>
          <p:nvPr/>
        </p:nvCxnSpPr>
        <p:spPr>
          <a:xfrm rot="10800000">
            <a:off x="6716257" y="3812604"/>
            <a:ext cx="0" cy="264000"/>
          </a:xfrm>
          <a:prstGeom prst="straightConnector1">
            <a:avLst/>
          </a:prstGeom>
          <a:noFill/>
          <a:ln cap="flat" cmpd="sng" w="38100">
            <a:solidFill>
              <a:srgbClr val="002540"/>
            </a:solidFill>
            <a:prstDash val="solid"/>
            <a:round/>
            <a:headEnd len="sm" w="sm" type="none"/>
            <a:tailEnd len="sm" w="sm" type="none"/>
          </a:ln>
        </p:spPr>
      </p:cxnSp>
      <p:cxnSp>
        <p:nvCxnSpPr>
          <p:cNvPr id="187" name="Google Shape;187;p25"/>
          <p:cNvCxnSpPr/>
          <p:nvPr/>
        </p:nvCxnSpPr>
        <p:spPr>
          <a:xfrm rot="10800000">
            <a:off x="10085582" y="3812604"/>
            <a:ext cx="0" cy="264000"/>
          </a:xfrm>
          <a:prstGeom prst="straightConnector1">
            <a:avLst/>
          </a:prstGeom>
          <a:noFill/>
          <a:ln cap="flat" cmpd="sng" w="38100">
            <a:solidFill>
              <a:srgbClr val="002540"/>
            </a:solidFill>
            <a:prstDash val="solid"/>
            <a:round/>
            <a:headEnd len="sm" w="sm" type="none"/>
            <a:tailEnd len="sm" w="sm" type="none"/>
          </a:ln>
        </p:spPr>
      </p:cxnSp>
      <p:cxnSp>
        <p:nvCxnSpPr>
          <p:cNvPr id="188" name="Google Shape;188;p25"/>
          <p:cNvCxnSpPr/>
          <p:nvPr/>
        </p:nvCxnSpPr>
        <p:spPr>
          <a:xfrm rot="10800000">
            <a:off x="3344663" y="3806225"/>
            <a:ext cx="6743700" cy="0"/>
          </a:xfrm>
          <a:prstGeom prst="straightConnector1">
            <a:avLst/>
          </a:prstGeom>
          <a:noFill/>
          <a:ln cap="flat" cmpd="sng" w="38100">
            <a:solidFill>
              <a:srgbClr val="002540"/>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26"/>
          <p:cNvSpPr txBox="1"/>
          <p:nvPr>
            <p:ph type="title"/>
          </p:nvPr>
        </p:nvSpPr>
        <p:spPr>
          <a:xfrm>
            <a:off x="866400" y="90900"/>
            <a:ext cx="45732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MARCADORES AUTOMÁTICOS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r>
              <a:rPr lang="es" sz="1300">
                <a:solidFill>
                  <a:srgbClr val="435E72"/>
                </a:solidFill>
                <a:latin typeface="Open Sans ExtraBold"/>
                <a:ea typeface="Open Sans ExtraBold"/>
                <a:cs typeface="Open Sans ExtraBold"/>
                <a:sym typeface="Open Sans ExtraBold"/>
              </a:rPr>
              <a:t>ZONAS HORARIAS</a:t>
            </a:r>
            <a:endParaRPr sz="1300">
              <a:solidFill>
                <a:srgbClr val="435E72"/>
              </a:solidFill>
              <a:latin typeface="Open Sans ExtraBold"/>
              <a:ea typeface="Open Sans ExtraBold"/>
              <a:cs typeface="Open Sans ExtraBold"/>
              <a:sym typeface="Open Sans ExtraBold"/>
            </a:endParaRPr>
          </a:p>
        </p:txBody>
      </p:sp>
      <p:sp>
        <p:nvSpPr>
          <p:cNvPr id="194" name="Google Shape;194;p26"/>
          <p:cNvSpPr txBox="1"/>
          <p:nvPr/>
        </p:nvSpPr>
        <p:spPr>
          <a:xfrm>
            <a:off x="1000000" y="10322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3B4D"/>
                </a:solidFill>
                <a:latin typeface="Open Sans"/>
                <a:ea typeface="Open Sans"/>
                <a:cs typeface="Open Sans"/>
                <a:sym typeface="Open Sans"/>
              </a:rPr>
              <a:t>Cada lista podrá ser cargada para una zona horaria diferente, lo cual quiere decir que el marcador hará las llamadas de aquellas listas que se encuentren activas de acuerdo con la zona horaria a la que pertenecen. A su vez, el tiempo de marcado en la configuración corresponderá con la zona horaria.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95" name="Google Shape;195;p26"/>
          <p:cNvSpPr/>
          <p:nvPr/>
        </p:nvSpPr>
        <p:spPr>
          <a:xfrm>
            <a:off x="956850" y="4654100"/>
            <a:ext cx="3872400" cy="2255100"/>
          </a:xfrm>
          <a:prstGeom prst="rect">
            <a:avLst/>
          </a:prstGeom>
          <a:solidFill>
            <a:srgbClr val="0095FF">
              <a:alpha val="2009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p26"/>
          <p:cNvPicPr preferRelativeResize="0"/>
          <p:nvPr/>
        </p:nvPicPr>
        <p:blipFill rotWithShape="1">
          <a:blip r:embed="rId4">
            <a:alphaModFix/>
          </a:blip>
          <a:srcRect b="2660" l="0" r="0" t="2660"/>
          <a:stretch/>
        </p:blipFill>
        <p:spPr>
          <a:xfrm>
            <a:off x="6095949" y="5184500"/>
            <a:ext cx="7170375" cy="1800900"/>
          </a:xfrm>
          <a:prstGeom prst="rect">
            <a:avLst/>
          </a:prstGeom>
          <a:noFill/>
          <a:ln>
            <a:noFill/>
          </a:ln>
        </p:spPr>
      </p:pic>
      <p:pic>
        <p:nvPicPr>
          <p:cNvPr id="197" name="Google Shape;197;p26"/>
          <p:cNvPicPr preferRelativeResize="0"/>
          <p:nvPr/>
        </p:nvPicPr>
        <p:blipFill rotWithShape="1">
          <a:blip r:embed="rId5">
            <a:alphaModFix/>
          </a:blip>
          <a:srcRect b="0" l="0" r="0" t="0"/>
          <a:stretch/>
        </p:blipFill>
        <p:spPr>
          <a:xfrm>
            <a:off x="5998334" y="1073925"/>
            <a:ext cx="7365605" cy="3612275"/>
          </a:xfrm>
          <a:prstGeom prst="rect">
            <a:avLst/>
          </a:prstGeom>
          <a:noFill/>
          <a:ln>
            <a:noFill/>
          </a:ln>
        </p:spPr>
      </p:pic>
      <p:sp>
        <p:nvSpPr>
          <p:cNvPr id="198" name="Google Shape;198;p26"/>
          <p:cNvSpPr txBox="1"/>
          <p:nvPr/>
        </p:nvSpPr>
        <p:spPr>
          <a:xfrm>
            <a:off x="1275000" y="4962050"/>
            <a:ext cx="3236100" cy="1535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500"/>
              <a:buFont typeface="Arial"/>
              <a:buNone/>
            </a:pPr>
            <a:r>
              <a:rPr b="1" i="0" lang="es" sz="1300" u="none" cap="none" strike="noStrike">
                <a:solidFill>
                  <a:srgbClr val="003B4D"/>
                </a:solidFill>
                <a:latin typeface="Open Sans"/>
                <a:ea typeface="Open Sans"/>
                <a:cs typeface="Open Sans"/>
                <a:sym typeface="Open Sans"/>
              </a:rPr>
              <a:t>Si el marcador está agendado para funcionar en la zona horaria predeterminada en el sistema, el primer cliente de la lista será llamado en cierto período de tiempo dentro de esa zona horaria. </a:t>
            </a:r>
            <a:endParaRPr b="1" i="0" sz="1300" u="none" cap="none" strike="noStrike">
              <a:solidFill>
                <a:srgbClr val="003B4D"/>
              </a:solidFill>
              <a:latin typeface="Open Sans"/>
              <a:ea typeface="Open Sans"/>
              <a:cs typeface="Open Sans"/>
              <a:sym typeface="Open Sans"/>
            </a:endParaRPr>
          </a:p>
        </p:txBody>
      </p:sp>
      <p:sp>
        <p:nvSpPr>
          <p:cNvPr id="199" name="Google Shape;199;p26"/>
          <p:cNvSpPr txBox="1"/>
          <p:nvPr/>
        </p:nvSpPr>
        <p:spPr>
          <a:xfrm>
            <a:off x="956862" y="4394868"/>
            <a:ext cx="2397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s" sz="1500" u="none" cap="none" strike="noStrike">
                <a:solidFill>
                  <a:srgbClr val="003B4D"/>
                </a:solidFill>
                <a:latin typeface="Open Sans"/>
                <a:ea typeface="Open Sans"/>
                <a:cs typeface="Open Sans"/>
                <a:sym typeface="Open Sans"/>
              </a:rPr>
              <a:t>E</a:t>
            </a:r>
            <a:r>
              <a:rPr b="1" i="0" lang="es" sz="1500" u="none" cap="none" strike="noStrike">
                <a:solidFill>
                  <a:srgbClr val="003B4D"/>
                </a:solidFill>
                <a:latin typeface="Open Sans"/>
                <a:ea typeface="Open Sans"/>
                <a:cs typeface="Open Sans"/>
                <a:sym typeface="Open Sans"/>
              </a:rPr>
              <a:t>jemplo</a:t>
            </a:r>
            <a:r>
              <a:rPr b="1" i="0" lang="es" sz="1500" u="none" cap="none" strike="noStrike">
                <a:solidFill>
                  <a:srgbClr val="003B4D"/>
                </a:solidFill>
                <a:latin typeface="Open Sans"/>
                <a:ea typeface="Open Sans"/>
                <a:cs typeface="Open Sans"/>
                <a:sym typeface="Open Sans"/>
              </a:rPr>
              <a:t>:</a:t>
            </a:r>
            <a:endParaRPr b="1" i="0" sz="1500" u="none" cap="none" strike="noStrike">
              <a:solidFill>
                <a:srgbClr val="003B4D"/>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27"/>
          <p:cNvSpPr/>
          <p:nvPr/>
        </p:nvSpPr>
        <p:spPr>
          <a:xfrm>
            <a:off x="712600" y="3361258"/>
            <a:ext cx="2858700" cy="2476500"/>
          </a:xfrm>
          <a:prstGeom prst="hexagon">
            <a:avLst>
              <a:gd fmla="val 25000" name="adj"/>
              <a:gd fmla="val 115470" name="vf"/>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 sz="1500" u="none" cap="none" strike="noStrike">
                <a:solidFill>
                  <a:srgbClr val="003B4D"/>
                </a:solidFill>
                <a:latin typeface="Open Sans"/>
                <a:ea typeface="Open Sans"/>
                <a:cs typeface="Open Sans"/>
                <a:sym typeface="Open Sans"/>
              </a:rPr>
              <a:t>AMD</a:t>
            </a:r>
            <a:endParaRPr b="1" i="0" sz="15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rgbClr val="003B4D"/>
                </a:solidFill>
                <a:latin typeface="Open Sans"/>
                <a:ea typeface="Open Sans"/>
                <a:cs typeface="Open Sans"/>
                <a:sym typeface="Open Sans"/>
              </a:rPr>
              <a:t>(Answer Machine Detection)</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chemeClr val="dk1"/>
              </a:buClr>
              <a:buSzPts val="1200"/>
              <a:buFont typeface="Arial"/>
              <a:buNone/>
            </a:pPr>
            <a:r>
              <a:rPr i="0" lang="es" sz="1200" u="none" cap="none" strike="noStrike">
                <a:solidFill>
                  <a:srgbClr val="003B4D"/>
                </a:solidFill>
                <a:latin typeface="Open Sans"/>
                <a:ea typeface="Open Sans"/>
                <a:cs typeface="Open Sans"/>
                <a:sym typeface="Open Sans"/>
              </a:rPr>
              <a:t>Cuando la llamada saliente detecta un buzón de voz y hace que el AMD entre en el flujo.</a:t>
            </a:r>
            <a:r>
              <a:rPr i="0" lang="es" sz="1200" u="none" cap="none" strike="noStrike">
                <a:solidFill>
                  <a:srgbClr val="003B4D"/>
                </a:solidFill>
                <a:latin typeface="Open Sans"/>
                <a:ea typeface="Open Sans"/>
                <a:cs typeface="Open Sans"/>
                <a:sym typeface="Open Sans"/>
              </a:rPr>
              <a:t> </a:t>
            </a:r>
            <a:endParaRPr i="0" sz="12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t/>
            </a:r>
            <a:endParaRPr i="0" sz="12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chemeClr val="dk1"/>
              </a:buClr>
              <a:buSzPts val="1100"/>
              <a:buFont typeface="Arial"/>
              <a:buNone/>
            </a:pPr>
            <a:r>
              <a:t/>
            </a:r>
            <a:endParaRPr b="1" i="0" sz="1000" u="none" cap="none" strike="noStrike">
              <a:solidFill>
                <a:srgbClr val="003B4D"/>
              </a:solidFill>
              <a:latin typeface="Open Sans"/>
              <a:ea typeface="Open Sans"/>
              <a:cs typeface="Open Sans"/>
              <a:sym typeface="Open Sans"/>
            </a:endParaRPr>
          </a:p>
        </p:txBody>
      </p:sp>
      <p:sp>
        <p:nvSpPr>
          <p:cNvPr id="205" name="Google Shape;205;p27"/>
          <p:cNvSpPr/>
          <p:nvPr/>
        </p:nvSpPr>
        <p:spPr>
          <a:xfrm>
            <a:off x="3057683" y="4687652"/>
            <a:ext cx="2858700" cy="2476500"/>
          </a:xfrm>
          <a:prstGeom prst="hexagon">
            <a:avLst>
              <a:gd fmla="val 25000" name="adj"/>
              <a:gd fmla="val 115470" name="vf"/>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3B4D"/>
                </a:solidFill>
                <a:latin typeface="Open Sans"/>
                <a:ea typeface="Open Sans"/>
                <a:cs typeface="Open Sans"/>
                <a:sym typeface="Open Sans"/>
              </a:rPr>
              <a:t>N</a:t>
            </a:r>
            <a:r>
              <a:rPr b="1" i="0" lang="es" sz="1500" u="none" cap="none" strike="noStrike">
                <a:solidFill>
                  <a:srgbClr val="003B4D"/>
                </a:solidFill>
                <a:latin typeface="Open Sans"/>
                <a:ea typeface="Open Sans"/>
                <a:cs typeface="Open Sans"/>
                <a:sym typeface="Open Sans"/>
              </a:rPr>
              <a:t>o atendidas</a:t>
            </a:r>
            <a:endParaRPr b="1" i="0" sz="15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i="0" lang="es" sz="1200" u="none" cap="none" strike="noStrike">
                <a:solidFill>
                  <a:srgbClr val="003B4D"/>
                </a:solidFill>
                <a:latin typeface="Open Sans"/>
                <a:ea typeface="Open Sans"/>
                <a:cs typeface="Open Sans"/>
                <a:sym typeface="Open Sans"/>
              </a:rPr>
              <a:t>Cuando la llamada no es conectada con un cliente porque este no la atendió.</a:t>
            </a:r>
            <a:endParaRPr i="0" sz="1200" u="none" cap="none" strike="noStrike">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p:txBody>
      </p:sp>
      <p:sp>
        <p:nvSpPr>
          <p:cNvPr id="206" name="Google Shape;206;p27"/>
          <p:cNvSpPr/>
          <p:nvPr/>
        </p:nvSpPr>
        <p:spPr>
          <a:xfrm>
            <a:off x="3057682" y="2090091"/>
            <a:ext cx="2858700" cy="2476500"/>
          </a:xfrm>
          <a:prstGeom prst="hexagon">
            <a:avLst>
              <a:gd fmla="val 25000" name="adj"/>
              <a:gd fmla="val 115470" name="vf"/>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 sz="1500" u="none" cap="none" strike="noStrike">
                <a:solidFill>
                  <a:srgbClr val="003B4D"/>
                </a:solidFill>
                <a:latin typeface="Open Sans"/>
                <a:ea typeface="Open Sans"/>
                <a:cs typeface="Open Sans"/>
                <a:sym typeface="Open Sans"/>
              </a:rPr>
              <a:t>Ocupadas</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i="0" lang="es" sz="1200" u="none" cap="none" strike="noStrike">
                <a:solidFill>
                  <a:srgbClr val="003B4D"/>
                </a:solidFill>
                <a:latin typeface="Open Sans"/>
                <a:ea typeface="Open Sans"/>
                <a:cs typeface="Open Sans"/>
                <a:sym typeface="Open Sans"/>
              </a:rPr>
              <a:t>Cuando la línea a la que está llamando se encuentra ocupada y no se puede conectar al agente con el cliente. </a:t>
            </a:r>
            <a:endParaRPr i="0" sz="1200" u="none" cap="none" strike="noStrike">
              <a:solidFill>
                <a:srgbClr val="003B4D"/>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p:txBody>
      </p:sp>
      <p:sp>
        <p:nvSpPr>
          <p:cNvPr id="207" name="Google Shape;207;p27"/>
          <p:cNvSpPr/>
          <p:nvPr/>
        </p:nvSpPr>
        <p:spPr>
          <a:xfrm>
            <a:off x="5384034" y="3361458"/>
            <a:ext cx="2858700" cy="2476500"/>
          </a:xfrm>
          <a:prstGeom prst="hexagon">
            <a:avLst>
              <a:gd fmla="val 25000" name="adj"/>
              <a:gd fmla="val 115470" name="vf"/>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3B4D"/>
                </a:solidFill>
                <a:latin typeface="Open Sans"/>
                <a:ea typeface="Open Sans"/>
                <a:cs typeface="Open Sans"/>
                <a:sym typeface="Open Sans"/>
              </a:rPr>
              <a:t>Número bloqueado</a:t>
            </a:r>
            <a:endParaRPr b="1" i="0" sz="15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2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i="0" lang="es" sz="1200" u="none" cap="none" strike="noStrike">
                <a:solidFill>
                  <a:srgbClr val="003B4D"/>
                </a:solidFill>
                <a:latin typeface="Open Sans"/>
                <a:ea typeface="Open Sans"/>
                <a:cs typeface="Open Sans"/>
                <a:sym typeface="Open Sans"/>
              </a:rPr>
              <a:t>Cuando el número al que se quiere contactar está bloqueado o no permite que sea contactado. </a:t>
            </a:r>
            <a:endParaRPr i="0" sz="1200" u="none" cap="none" strike="noStrike">
              <a:solidFill>
                <a:srgbClr val="003B4D"/>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p:txBody>
      </p:sp>
      <p:sp>
        <p:nvSpPr>
          <p:cNvPr id="208" name="Google Shape;208;p27"/>
          <p:cNvSpPr/>
          <p:nvPr/>
        </p:nvSpPr>
        <p:spPr>
          <a:xfrm>
            <a:off x="7703067" y="2090091"/>
            <a:ext cx="2858700" cy="2476500"/>
          </a:xfrm>
          <a:prstGeom prst="hexagon">
            <a:avLst>
              <a:gd fmla="val 25000" name="adj"/>
              <a:gd fmla="val 115470" name="vf"/>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3B4D"/>
                </a:solidFill>
                <a:latin typeface="Open Sans"/>
                <a:ea typeface="Open Sans"/>
                <a:cs typeface="Open Sans"/>
                <a:sym typeface="Open Sans"/>
              </a:rPr>
              <a:t>Número equivocado o inexistente</a:t>
            </a:r>
            <a:endParaRPr b="1" i="0" sz="15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i="0" lang="es" sz="1200" u="none" cap="none" strike="noStrike">
                <a:solidFill>
                  <a:srgbClr val="003B4D"/>
                </a:solidFill>
                <a:latin typeface="Open Sans"/>
                <a:ea typeface="Open Sans"/>
                <a:cs typeface="Open Sans"/>
                <a:sym typeface="Open Sans"/>
              </a:rPr>
              <a:t>Números sin propietario identificado o con un</a:t>
            </a:r>
            <a:r>
              <a:rPr lang="es" sz="1200">
                <a:solidFill>
                  <a:srgbClr val="003B4D"/>
                </a:solidFill>
                <a:latin typeface="Open Sans"/>
                <a:ea typeface="Open Sans"/>
                <a:cs typeface="Open Sans"/>
                <a:sym typeface="Open Sans"/>
              </a:rPr>
              <a:t> </a:t>
            </a:r>
            <a:r>
              <a:rPr i="0" lang="es" sz="1200" u="none" cap="none" strike="noStrike">
                <a:solidFill>
                  <a:srgbClr val="003B4D"/>
                </a:solidFill>
                <a:latin typeface="Open Sans"/>
                <a:ea typeface="Open Sans"/>
                <a:cs typeface="Open Sans"/>
                <a:sym typeface="Open Sans"/>
              </a:rPr>
              <a:t>error en la comunicación, lo cual hizo que la llamada no pudiera ser conectada.</a:t>
            </a:r>
            <a:r>
              <a:rPr i="0" lang="es" sz="1200" u="none" cap="none" strike="noStrike">
                <a:solidFill>
                  <a:srgbClr val="003B4D"/>
                </a:solidFill>
                <a:latin typeface="Open Sans"/>
                <a:ea typeface="Open Sans"/>
                <a:cs typeface="Open Sans"/>
                <a:sym typeface="Open Sans"/>
              </a:rPr>
              <a:t> </a:t>
            </a:r>
            <a:endParaRPr i="0" sz="1200" u="none" cap="none" strike="noStrike">
              <a:solidFill>
                <a:srgbClr val="003B4D"/>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200" u="none" cap="none" strike="noStrike">
              <a:solidFill>
                <a:srgbClr val="003B4D"/>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p:txBody>
      </p:sp>
      <p:sp>
        <p:nvSpPr>
          <p:cNvPr id="209" name="Google Shape;209;p27"/>
          <p:cNvSpPr/>
          <p:nvPr/>
        </p:nvSpPr>
        <p:spPr>
          <a:xfrm>
            <a:off x="10021971" y="3361258"/>
            <a:ext cx="2858700" cy="2476500"/>
          </a:xfrm>
          <a:prstGeom prst="hexagon">
            <a:avLst>
              <a:gd fmla="val 25000" name="adj"/>
              <a:gd fmla="val 115470" name="vf"/>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 sz="1500" u="none" cap="none" strike="noStrike">
                <a:solidFill>
                  <a:srgbClr val="003B4D"/>
                </a:solidFill>
                <a:latin typeface="Open Sans"/>
                <a:ea typeface="Open Sans"/>
                <a:cs typeface="Open Sans"/>
                <a:sym typeface="Open Sans"/>
              </a:rPr>
              <a:t>A</a:t>
            </a:r>
            <a:r>
              <a:rPr b="1" i="0" lang="es" sz="1500" u="none" cap="none" strike="noStrike">
                <a:solidFill>
                  <a:srgbClr val="003B4D"/>
                </a:solidFill>
                <a:latin typeface="Open Sans"/>
                <a:ea typeface="Open Sans"/>
                <a:cs typeface="Open Sans"/>
                <a:sym typeface="Open Sans"/>
              </a:rPr>
              <a:t>tendidas</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i="0" lang="es" sz="1200" u="none" cap="none" strike="noStrike">
                <a:solidFill>
                  <a:srgbClr val="003B4D"/>
                </a:solidFill>
                <a:latin typeface="Open Sans"/>
                <a:ea typeface="Open Sans"/>
                <a:cs typeface="Open Sans"/>
                <a:sym typeface="Open Sans"/>
              </a:rPr>
              <a:t>Cuando la llamada es conectada con un cliente y el agente puede comenzar la interacción.</a:t>
            </a:r>
            <a:endParaRPr i="0" sz="1200" u="none" cap="none" strike="noStrike">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p:txBody>
      </p:sp>
      <p:sp>
        <p:nvSpPr>
          <p:cNvPr id="210" name="Google Shape;210;p27"/>
          <p:cNvSpPr/>
          <p:nvPr/>
        </p:nvSpPr>
        <p:spPr>
          <a:xfrm>
            <a:off x="7703072" y="4687658"/>
            <a:ext cx="2858700" cy="2476500"/>
          </a:xfrm>
          <a:prstGeom prst="hexagon">
            <a:avLst>
              <a:gd fmla="val 25000" name="adj"/>
              <a:gd fmla="val 115470" name="vf"/>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3B4D"/>
                </a:solidFill>
                <a:latin typeface="Open Sans"/>
                <a:ea typeface="Open Sans"/>
                <a:cs typeface="Open Sans"/>
                <a:sym typeface="Open Sans"/>
              </a:rPr>
              <a:t>Abandon</a:t>
            </a:r>
            <a:r>
              <a:rPr b="1" i="0" lang="es" sz="1500" u="none" cap="none" strike="noStrike">
                <a:solidFill>
                  <a:srgbClr val="003B4D"/>
                </a:solidFill>
                <a:latin typeface="Open Sans"/>
                <a:ea typeface="Open Sans"/>
                <a:cs typeface="Open Sans"/>
                <a:sym typeface="Open Sans"/>
              </a:rPr>
              <a:t>adas</a:t>
            </a:r>
            <a:endParaRPr b="1" i="0" sz="15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i="0" lang="es" sz="1200" u="none" cap="none" strike="noStrike">
                <a:solidFill>
                  <a:srgbClr val="003B4D"/>
                </a:solidFill>
                <a:latin typeface="Open Sans"/>
                <a:ea typeface="Open Sans"/>
                <a:cs typeface="Open Sans"/>
                <a:sym typeface="Open Sans"/>
              </a:rPr>
              <a:t>Cuando un cliente es conectado con la llamada pero no hay agentes disponibles, entonces abandona la llamada. </a:t>
            </a:r>
            <a:endParaRPr i="0" sz="1200" u="none" cap="none" strike="noStrike">
              <a:solidFill>
                <a:srgbClr val="003B4D"/>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just">
              <a:lnSpc>
                <a:spcPct val="10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Open Sans"/>
              <a:ea typeface="Open Sans"/>
              <a:cs typeface="Open Sans"/>
              <a:sym typeface="Open Sans"/>
            </a:endParaRPr>
          </a:p>
        </p:txBody>
      </p:sp>
      <p:sp>
        <p:nvSpPr>
          <p:cNvPr id="211" name="Google Shape;211;p27"/>
          <p:cNvSpPr txBox="1"/>
          <p:nvPr/>
        </p:nvSpPr>
        <p:spPr>
          <a:xfrm>
            <a:off x="1000000" y="1032275"/>
            <a:ext cx="4632000" cy="7437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Las llamadas pueden ser clasificadas según los siguientes estados, o </a:t>
            </a:r>
            <a:r>
              <a:rPr b="1" lang="es" sz="1300">
                <a:solidFill>
                  <a:srgbClr val="002540"/>
                </a:solidFill>
                <a:latin typeface="Open Sans"/>
                <a:ea typeface="Open Sans"/>
                <a:cs typeface="Open Sans"/>
                <a:sym typeface="Open Sans"/>
              </a:rPr>
              <a:t>tipificaciones</a:t>
            </a:r>
            <a:r>
              <a:rPr lang="es" sz="1300">
                <a:solidFill>
                  <a:srgbClr val="002540"/>
                </a:solidFill>
                <a:latin typeface="Open Sans"/>
                <a:ea typeface="Open Sans"/>
                <a:cs typeface="Open Sans"/>
                <a:sym typeface="Open Sans"/>
              </a:rPr>
              <a:t>: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212" name="Google Shape;212;p27"/>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MARCADORES AUTOMÁTICOS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r>
              <a:rPr lang="es" sz="1300">
                <a:solidFill>
                  <a:srgbClr val="435E72"/>
                </a:solidFill>
                <a:latin typeface="Open Sans ExtraBold"/>
                <a:ea typeface="Open Sans ExtraBold"/>
                <a:cs typeface="Open Sans ExtraBold"/>
                <a:sym typeface="Open Sans ExtraBold"/>
              </a:rPr>
              <a:t>TIPIFICACIONES</a:t>
            </a:r>
            <a:endParaRPr sz="1300">
              <a:solidFill>
                <a:srgbClr val="435E72"/>
              </a:solidFill>
              <a:latin typeface="Open Sans ExtraBold"/>
              <a:ea typeface="Open Sans ExtraBold"/>
              <a:cs typeface="Open Sans ExtraBold"/>
              <a:sym typeface="Open Sans ExtraBold"/>
            </a:endParaRPr>
          </a:p>
        </p:txBody>
      </p:sp>
      <p:sp>
        <p:nvSpPr>
          <p:cNvPr id="213" name="Google Shape;213;p27"/>
          <p:cNvSpPr/>
          <p:nvPr/>
        </p:nvSpPr>
        <p:spPr>
          <a:xfrm>
            <a:off x="4064706" y="1775885"/>
            <a:ext cx="650400" cy="563400"/>
          </a:xfrm>
          <a:prstGeom prst="hexagon">
            <a:avLst>
              <a:gd fmla="val 25000" name="adj"/>
              <a:gd fmla="val 115470" name="vf"/>
            </a:avLst>
          </a:prstGeom>
          <a:solidFill>
            <a:srgbClr val="FFBC5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Poppins"/>
              <a:ea typeface="Poppins"/>
              <a:cs typeface="Poppins"/>
              <a:sym typeface="Poppins"/>
            </a:endParaRPr>
          </a:p>
        </p:txBody>
      </p:sp>
      <p:sp>
        <p:nvSpPr>
          <p:cNvPr id="214" name="Google Shape;214;p27"/>
          <p:cNvSpPr/>
          <p:nvPr/>
        </p:nvSpPr>
        <p:spPr>
          <a:xfrm>
            <a:off x="8733449" y="1847051"/>
            <a:ext cx="649800" cy="562200"/>
          </a:xfrm>
          <a:prstGeom prst="hexagon">
            <a:avLst>
              <a:gd fmla="val 25000" name="adj"/>
              <a:gd fmla="val 115470" name="vf"/>
            </a:avLst>
          </a:prstGeom>
          <a:solidFill>
            <a:srgbClr val="FFBC5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Poppins"/>
              <a:ea typeface="Poppins"/>
              <a:cs typeface="Poppins"/>
              <a:sym typeface="Poppins"/>
            </a:endParaRPr>
          </a:p>
        </p:txBody>
      </p:sp>
      <p:sp>
        <p:nvSpPr>
          <p:cNvPr id="215" name="Google Shape;215;p27"/>
          <p:cNvSpPr/>
          <p:nvPr/>
        </p:nvSpPr>
        <p:spPr>
          <a:xfrm>
            <a:off x="4069302" y="4534444"/>
            <a:ext cx="650400" cy="563400"/>
          </a:xfrm>
          <a:prstGeom prst="hexagon">
            <a:avLst>
              <a:gd fmla="val 25000" name="adj"/>
              <a:gd fmla="val 115470" name="vf"/>
            </a:avLst>
          </a:prstGeom>
          <a:solidFill>
            <a:srgbClr val="FFBC5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Poppins"/>
              <a:ea typeface="Poppins"/>
              <a:cs typeface="Poppins"/>
              <a:sym typeface="Poppins"/>
            </a:endParaRPr>
          </a:p>
        </p:txBody>
      </p:sp>
      <p:sp>
        <p:nvSpPr>
          <p:cNvPr id="216" name="Google Shape;216;p27"/>
          <p:cNvSpPr/>
          <p:nvPr/>
        </p:nvSpPr>
        <p:spPr>
          <a:xfrm>
            <a:off x="8736532" y="4534509"/>
            <a:ext cx="650400" cy="563400"/>
          </a:xfrm>
          <a:prstGeom prst="hexagon">
            <a:avLst>
              <a:gd fmla="val 25000" name="adj"/>
              <a:gd fmla="val 115470" name="vf"/>
            </a:avLst>
          </a:prstGeom>
          <a:solidFill>
            <a:srgbClr val="FFBC5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Poppins"/>
              <a:ea typeface="Poppins"/>
              <a:cs typeface="Poppins"/>
              <a:sym typeface="Poppins"/>
            </a:endParaRPr>
          </a:p>
        </p:txBody>
      </p:sp>
      <p:sp>
        <p:nvSpPr>
          <p:cNvPr id="217" name="Google Shape;217;p27"/>
          <p:cNvSpPr/>
          <p:nvPr/>
        </p:nvSpPr>
        <p:spPr>
          <a:xfrm>
            <a:off x="6387394" y="3124063"/>
            <a:ext cx="650400" cy="563400"/>
          </a:xfrm>
          <a:prstGeom prst="hexagon">
            <a:avLst>
              <a:gd fmla="val 25000" name="adj"/>
              <a:gd fmla="val 115470" name="vf"/>
            </a:avLst>
          </a:prstGeom>
          <a:solidFill>
            <a:srgbClr val="FFBC5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Poppins"/>
              <a:ea typeface="Poppins"/>
              <a:cs typeface="Poppins"/>
              <a:sym typeface="Poppins"/>
            </a:endParaRPr>
          </a:p>
        </p:txBody>
      </p:sp>
      <p:sp>
        <p:nvSpPr>
          <p:cNvPr id="218" name="Google Shape;218;p27"/>
          <p:cNvSpPr/>
          <p:nvPr/>
        </p:nvSpPr>
        <p:spPr>
          <a:xfrm>
            <a:off x="11008044" y="3123867"/>
            <a:ext cx="650400" cy="563400"/>
          </a:xfrm>
          <a:prstGeom prst="hexagon">
            <a:avLst>
              <a:gd fmla="val 25000" name="adj"/>
              <a:gd fmla="val 115470" name="vf"/>
            </a:avLst>
          </a:prstGeom>
          <a:solidFill>
            <a:srgbClr val="FFBC5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Poppins"/>
              <a:ea typeface="Poppins"/>
              <a:cs typeface="Poppins"/>
              <a:sym typeface="Poppins"/>
            </a:endParaRPr>
          </a:p>
        </p:txBody>
      </p:sp>
      <p:sp>
        <p:nvSpPr>
          <p:cNvPr id="219" name="Google Shape;219;p27"/>
          <p:cNvSpPr/>
          <p:nvPr/>
        </p:nvSpPr>
        <p:spPr>
          <a:xfrm>
            <a:off x="1757917" y="3213134"/>
            <a:ext cx="650400" cy="563400"/>
          </a:xfrm>
          <a:prstGeom prst="hexagon">
            <a:avLst>
              <a:gd fmla="val 25000" name="adj"/>
              <a:gd fmla="val 115470" name="vf"/>
            </a:avLst>
          </a:prstGeom>
          <a:solidFill>
            <a:srgbClr val="FFBC5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3B4D"/>
              </a:solidFill>
              <a:latin typeface="Poppins"/>
              <a:ea typeface="Poppins"/>
              <a:cs typeface="Poppins"/>
              <a:sym typeface="Poppins"/>
            </a:endParaRPr>
          </a:p>
        </p:txBody>
      </p:sp>
      <p:pic>
        <p:nvPicPr>
          <p:cNvPr id="220" name="Google Shape;220;p27"/>
          <p:cNvPicPr preferRelativeResize="0"/>
          <p:nvPr/>
        </p:nvPicPr>
        <p:blipFill rotWithShape="1">
          <a:blip r:embed="rId4">
            <a:alphaModFix/>
          </a:blip>
          <a:srcRect b="0" l="445" r="445" t="0"/>
          <a:stretch/>
        </p:blipFill>
        <p:spPr>
          <a:xfrm>
            <a:off x="1871430" y="3283116"/>
            <a:ext cx="423397" cy="423397"/>
          </a:xfrm>
          <a:prstGeom prst="rect">
            <a:avLst/>
          </a:prstGeom>
          <a:noFill/>
          <a:ln>
            <a:noFill/>
          </a:ln>
        </p:spPr>
      </p:pic>
      <p:pic>
        <p:nvPicPr>
          <p:cNvPr id="221" name="Google Shape;221;p27"/>
          <p:cNvPicPr preferRelativeResize="0"/>
          <p:nvPr/>
        </p:nvPicPr>
        <p:blipFill rotWithShape="1">
          <a:blip r:embed="rId5">
            <a:alphaModFix/>
          </a:blip>
          <a:srcRect b="0" l="0" r="0" t="0"/>
          <a:stretch/>
        </p:blipFill>
        <p:spPr>
          <a:xfrm>
            <a:off x="4178189" y="4604443"/>
            <a:ext cx="423401" cy="423401"/>
          </a:xfrm>
          <a:prstGeom prst="rect">
            <a:avLst/>
          </a:prstGeom>
          <a:noFill/>
          <a:ln>
            <a:noFill/>
          </a:ln>
        </p:spPr>
      </p:pic>
      <p:pic>
        <p:nvPicPr>
          <p:cNvPr id="222" name="Google Shape;222;p27"/>
          <p:cNvPicPr preferRelativeResize="0"/>
          <p:nvPr/>
        </p:nvPicPr>
        <p:blipFill rotWithShape="1">
          <a:blip r:embed="rId6">
            <a:alphaModFix/>
          </a:blip>
          <a:srcRect b="0" l="0" r="0" t="0"/>
          <a:stretch/>
        </p:blipFill>
        <p:spPr>
          <a:xfrm>
            <a:off x="4178321" y="1846000"/>
            <a:ext cx="423151" cy="423151"/>
          </a:xfrm>
          <a:prstGeom prst="rect">
            <a:avLst/>
          </a:prstGeom>
          <a:noFill/>
          <a:ln>
            <a:noFill/>
          </a:ln>
        </p:spPr>
      </p:pic>
      <p:pic>
        <p:nvPicPr>
          <p:cNvPr id="223" name="Google Shape;223;p27"/>
          <p:cNvPicPr preferRelativeResize="0"/>
          <p:nvPr/>
        </p:nvPicPr>
        <p:blipFill rotWithShape="1">
          <a:blip r:embed="rId7">
            <a:alphaModFix/>
          </a:blip>
          <a:srcRect b="0" l="0" r="0" t="0"/>
          <a:stretch/>
        </p:blipFill>
        <p:spPr>
          <a:xfrm>
            <a:off x="6496484" y="3194070"/>
            <a:ext cx="423397" cy="423397"/>
          </a:xfrm>
          <a:prstGeom prst="rect">
            <a:avLst/>
          </a:prstGeom>
          <a:noFill/>
          <a:ln>
            <a:noFill/>
          </a:ln>
        </p:spPr>
      </p:pic>
      <p:pic>
        <p:nvPicPr>
          <p:cNvPr id="224" name="Google Shape;224;p27"/>
          <p:cNvPicPr preferRelativeResize="0"/>
          <p:nvPr/>
        </p:nvPicPr>
        <p:blipFill rotWithShape="1">
          <a:blip r:embed="rId8">
            <a:alphaModFix/>
          </a:blip>
          <a:srcRect b="0" l="0" r="0" t="0"/>
          <a:stretch/>
        </p:blipFill>
        <p:spPr>
          <a:xfrm>
            <a:off x="8823537" y="1916450"/>
            <a:ext cx="423397" cy="423397"/>
          </a:xfrm>
          <a:prstGeom prst="rect">
            <a:avLst/>
          </a:prstGeom>
          <a:noFill/>
          <a:ln>
            <a:noFill/>
          </a:ln>
        </p:spPr>
      </p:pic>
      <p:pic>
        <p:nvPicPr>
          <p:cNvPr id="225" name="Google Shape;225;p27"/>
          <p:cNvPicPr preferRelativeResize="0"/>
          <p:nvPr/>
        </p:nvPicPr>
        <p:blipFill rotWithShape="1">
          <a:blip r:embed="rId9">
            <a:alphaModFix/>
          </a:blip>
          <a:srcRect b="0" l="0" r="0" t="0"/>
          <a:stretch/>
        </p:blipFill>
        <p:spPr>
          <a:xfrm>
            <a:off x="8736529" y="4604575"/>
            <a:ext cx="423151" cy="423151"/>
          </a:xfrm>
          <a:prstGeom prst="rect">
            <a:avLst/>
          </a:prstGeom>
          <a:noFill/>
          <a:ln>
            <a:noFill/>
          </a:ln>
        </p:spPr>
      </p:pic>
      <p:pic>
        <p:nvPicPr>
          <p:cNvPr id="226" name="Google Shape;226;p27"/>
          <p:cNvPicPr preferRelativeResize="0"/>
          <p:nvPr/>
        </p:nvPicPr>
        <p:blipFill rotWithShape="1">
          <a:blip r:embed="rId10">
            <a:alphaModFix/>
          </a:blip>
          <a:srcRect b="0" l="0" r="0" t="0"/>
          <a:stretch/>
        </p:blipFill>
        <p:spPr>
          <a:xfrm>
            <a:off x="11130379" y="3194009"/>
            <a:ext cx="423151" cy="423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28"/>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MARCADORES AUTOMÁTICOS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DISPOSI</a:t>
            </a:r>
            <a:r>
              <a:rPr lang="es" sz="1300">
                <a:solidFill>
                  <a:srgbClr val="435E72"/>
                </a:solidFill>
                <a:latin typeface="Open Sans ExtraBold"/>
                <a:ea typeface="Open Sans ExtraBold"/>
                <a:cs typeface="Open Sans ExtraBold"/>
                <a:sym typeface="Open Sans ExtraBold"/>
              </a:rPr>
              <a:t>CIONES</a:t>
            </a:r>
            <a:endParaRPr sz="1300">
              <a:solidFill>
                <a:srgbClr val="435E72"/>
              </a:solidFill>
              <a:latin typeface="Open Sans ExtraBold"/>
              <a:ea typeface="Open Sans ExtraBold"/>
              <a:cs typeface="Open Sans ExtraBold"/>
              <a:sym typeface="Open Sans ExtraBold"/>
            </a:endParaRPr>
          </a:p>
        </p:txBody>
      </p:sp>
      <p:sp>
        <p:nvSpPr>
          <p:cNvPr id="232" name="Google Shape;232;p28"/>
          <p:cNvSpPr txBox="1"/>
          <p:nvPr/>
        </p:nvSpPr>
        <p:spPr>
          <a:xfrm>
            <a:off x="1000000" y="10322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Todas las disposiciones están asociadas a una acción. De cualquier manera, existe una configuración que sea ‘No Acción’ que es utilizada para aquellas disposiciones en las que el cliente ya fue contactado, por lo que no hay necesidad de seguir intentando.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233" name="Google Shape;233;p28"/>
          <p:cNvSpPr/>
          <p:nvPr/>
        </p:nvSpPr>
        <p:spPr>
          <a:xfrm>
            <a:off x="6106000" y="2594500"/>
            <a:ext cx="6842700" cy="1333800"/>
          </a:xfrm>
          <a:prstGeom prst="rect">
            <a:avLst/>
          </a:prstGeom>
          <a:solidFill>
            <a:srgbClr val="0095FF">
              <a:alpha val="2009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8"/>
          <p:cNvSpPr/>
          <p:nvPr/>
        </p:nvSpPr>
        <p:spPr>
          <a:xfrm>
            <a:off x="6106000" y="4312463"/>
            <a:ext cx="6842700" cy="1333800"/>
          </a:xfrm>
          <a:prstGeom prst="rect">
            <a:avLst/>
          </a:prstGeom>
          <a:solidFill>
            <a:srgbClr val="0095FF">
              <a:alpha val="2009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8"/>
          <p:cNvSpPr/>
          <p:nvPr/>
        </p:nvSpPr>
        <p:spPr>
          <a:xfrm>
            <a:off x="6106000" y="6030450"/>
            <a:ext cx="6842700" cy="1333800"/>
          </a:xfrm>
          <a:prstGeom prst="rect">
            <a:avLst/>
          </a:prstGeom>
          <a:solidFill>
            <a:srgbClr val="0095FF">
              <a:alpha val="2009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8"/>
          <p:cNvSpPr/>
          <p:nvPr/>
        </p:nvSpPr>
        <p:spPr>
          <a:xfrm>
            <a:off x="6106000" y="942675"/>
            <a:ext cx="6842700" cy="1333800"/>
          </a:xfrm>
          <a:prstGeom prst="rect">
            <a:avLst/>
          </a:prstGeom>
          <a:solidFill>
            <a:srgbClr val="0095FF">
              <a:alpha val="2009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8"/>
          <p:cNvSpPr txBox="1"/>
          <p:nvPr/>
        </p:nvSpPr>
        <p:spPr>
          <a:xfrm>
            <a:off x="6105992" y="704133"/>
            <a:ext cx="1766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Respool</a:t>
            </a:r>
            <a:endParaRPr i="0" sz="1600" u="none" cap="none" strike="noStrike">
              <a:solidFill>
                <a:srgbClr val="002540"/>
              </a:solidFill>
              <a:latin typeface="Open Sans ExtraBold"/>
              <a:ea typeface="Open Sans ExtraBold"/>
              <a:cs typeface="Open Sans ExtraBold"/>
              <a:sym typeface="Open Sans ExtraBold"/>
            </a:endParaRPr>
          </a:p>
        </p:txBody>
      </p:sp>
      <p:sp>
        <p:nvSpPr>
          <p:cNvPr id="238" name="Google Shape;238;p28"/>
          <p:cNvSpPr/>
          <p:nvPr/>
        </p:nvSpPr>
        <p:spPr>
          <a:xfrm>
            <a:off x="7532800" y="1272575"/>
            <a:ext cx="5135400" cy="7527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Si una llamada es atendida por un cliente, pero solicitan ser llamadas más tarde, ese contacto puede ser insertado nuevamente en la lista en el horario solicitado.</a:t>
            </a:r>
            <a:r>
              <a:rPr i="0" lang="es" sz="1300" u="none" cap="none" strike="noStrike">
                <a:solidFill>
                  <a:srgbClr val="002540"/>
                </a:solidFill>
                <a:latin typeface="Open Sans"/>
                <a:ea typeface="Open Sans"/>
                <a:cs typeface="Open Sans"/>
                <a:sym typeface="Open Sans"/>
              </a:rPr>
              <a:t> </a:t>
            </a:r>
            <a:endParaRPr i="0" sz="1300" u="none" cap="none" strike="noStrike">
              <a:solidFill>
                <a:srgbClr val="002540"/>
              </a:solidFill>
              <a:latin typeface="Open Sans"/>
              <a:ea typeface="Open Sans"/>
              <a:cs typeface="Open Sans"/>
              <a:sym typeface="Open Sans"/>
            </a:endParaRPr>
          </a:p>
        </p:txBody>
      </p:sp>
      <p:sp>
        <p:nvSpPr>
          <p:cNvPr id="239" name="Google Shape;239;p28"/>
          <p:cNvSpPr txBox="1"/>
          <p:nvPr/>
        </p:nvSpPr>
        <p:spPr>
          <a:xfrm>
            <a:off x="6105994" y="2351450"/>
            <a:ext cx="2970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Respool Alternative</a:t>
            </a:r>
            <a:endParaRPr i="0" sz="1600" u="none" cap="none" strike="noStrike">
              <a:solidFill>
                <a:srgbClr val="002540"/>
              </a:solidFill>
              <a:latin typeface="Open Sans ExtraBold"/>
              <a:ea typeface="Open Sans ExtraBold"/>
              <a:cs typeface="Open Sans ExtraBold"/>
              <a:sym typeface="Open Sans ExtraBold"/>
            </a:endParaRPr>
          </a:p>
        </p:txBody>
      </p:sp>
      <p:sp>
        <p:nvSpPr>
          <p:cNvPr id="240" name="Google Shape;240;p28"/>
          <p:cNvSpPr/>
          <p:nvPr/>
        </p:nvSpPr>
        <p:spPr>
          <a:xfrm>
            <a:off x="7532775" y="2918113"/>
            <a:ext cx="5135400" cy="7527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Igual que el ‘Respool’, pero llama al número alternativo primero, eliminando el actual. Es útil cuando ese número no pertenece más al cliente en cuestión.</a:t>
            </a:r>
            <a:endParaRPr i="0" sz="1300" u="none" cap="none" strike="noStrike">
              <a:solidFill>
                <a:srgbClr val="002540"/>
              </a:solidFill>
              <a:latin typeface="Open Sans"/>
              <a:ea typeface="Open Sans"/>
              <a:cs typeface="Open Sans"/>
              <a:sym typeface="Open Sans"/>
            </a:endParaRPr>
          </a:p>
        </p:txBody>
      </p:sp>
      <p:sp>
        <p:nvSpPr>
          <p:cNvPr id="241" name="Google Shape;241;p28"/>
          <p:cNvSpPr txBox="1"/>
          <p:nvPr/>
        </p:nvSpPr>
        <p:spPr>
          <a:xfrm>
            <a:off x="6106012" y="4095328"/>
            <a:ext cx="1766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DNCR</a:t>
            </a:r>
            <a:endParaRPr i="0" sz="1600" u="none" cap="none" strike="noStrike">
              <a:solidFill>
                <a:srgbClr val="002540"/>
              </a:solidFill>
              <a:latin typeface="Open Sans ExtraBold"/>
              <a:ea typeface="Open Sans ExtraBold"/>
              <a:cs typeface="Open Sans ExtraBold"/>
              <a:sym typeface="Open Sans ExtraBold"/>
            </a:endParaRPr>
          </a:p>
        </p:txBody>
      </p:sp>
      <p:sp>
        <p:nvSpPr>
          <p:cNvPr id="242" name="Google Shape;242;p28"/>
          <p:cNvSpPr/>
          <p:nvPr/>
        </p:nvSpPr>
        <p:spPr>
          <a:xfrm>
            <a:off x="7532775" y="4603013"/>
            <a:ext cx="5135400" cy="7527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Número que manifiesta su deseo de no ser contactado nunca más y es trasladado a una ‘lista negra’ con todos los números que no pueden ser contactados.</a:t>
            </a:r>
            <a:endParaRPr i="0" sz="1300" u="none" cap="none" strike="noStrike">
              <a:solidFill>
                <a:srgbClr val="002540"/>
              </a:solidFill>
              <a:latin typeface="Open Sans"/>
              <a:ea typeface="Open Sans"/>
              <a:cs typeface="Open Sans"/>
              <a:sym typeface="Open Sans"/>
            </a:endParaRPr>
          </a:p>
        </p:txBody>
      </p:sp>
      <p:sp>
        <p:nvSpPr>
          <p:cNvPr id="243" name="Google Shape;243;p28"/>
          <p:cNvSpPr txBox="1"/>
          <p:nvPr/>
        </p:nvSpPr>
        <p:spPr>
          <a:xfrm>
            <a:off x="6105990" y="5793153"/>
            <a:ext cx="1766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Reschedule</a:t>
            </a:r>
            <a:endParaRPr i="0" sz="1600" u="none" cap="none" strike="noStrike">
              <a:solidFill>
                <a:srgbClr val="002540"/>
              </a:solidFill>
              <a:latin typeface="Open Sans ExtraBold"/>
              <a:ea typeface="Open Sans ExtraBold"/>
              <a:cs typeface="Open Sans ExtraBold"/>
              <a:sym typeface="Open Sans ExtraBold"/>
            </a:endParaRPr>
          </a:p>
        </p:txBody>
      </p:sp>
      <p:sp>
        <p:nvSpPr>
          <p:cNvPr id="244" name="Google Shape;244;p28"/>
          <p:cNvSpPr/>
          <p:nvPr/>
        </p:nvSpPr>
        <p:spPr>
          <a:xfrm>
            <a:off x="7532800" y="6279325"/>
            <a:ext cx="5135400" cy="7527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Cuando una llamada es reagendada. Por ejemplo, el cliente pide para ser llamado al otro día, lo cual hace que no sea más parte de esa lista, pero sí sea insertado en el flujo de marcado del día solicitado.</a:t>
            </a:r>
            <a:endParaRPr i="0" sz="1300" u="none" cap="none" strike="noStrike">
              <a:solidFill>
                <a:srgbClr val="002540"/>
              </a:solidFill>
              <a:latin typeface="Open Sans"/>
              <a:ea typeface="Open Sans"/>
              <a:cs typeface="Open Sans"/>
              <a:sym typeface="Open Sans"/>
            </a:endParaRPr>
          </a:p>
        </p:txBody>
      </p:sp>
      <p:pic>
        <p:nvPicPr>
          <p:cNvPr id="245" name="Google Shape;245;p28"/>
          <p:cNvPicPr preferRelativeResize="0"/>
          <p:nvPr/>
        </p:nvPicPr>
        <p:blipFill rotWithShape="1">
          <a:blip r:embed="rId4">
            <a:alphaModFix/>
          </a:blip>
          <a:srcRect b="0" l="79" r="89" t="0"/>
          <a:stretch/>
        </p:blipFill>
        <p:spPr>
          <a:xfrm>
            <a:off x="6586700" y="1317657"/>
            <a:ext cx="586283" cy="586283"/>
          </a:xfrm>
          <a:prstGeom prst="rect">
            <a:avLst/>
          </a:prstGeom>
          <a:noFill/>
          <a:ln>
            <a:noFill/>
          </a:ln>
        </p:spPr>
      </p:pic>
      <p:pic>
        <p:nvPicPr>
          <p:cNvPr id="246" name="Google Shape;246;p28"/>
          <p:cNvPicPr preferRelativeResize="0"/>
          <p:nvPr/>
        </p:nvPicPr>
        <p:blipFill rotWithShape="1">
          <a:blip r:embed="rId5">
            <a:alphaModFix/>
          </a:blip>
          <a:srcRect b="268" l="0" r="0" t="268"/>
          <a:stretch/>
        </p:blipFill>
        <p:spPr>
          <a:xfrm>
            <a:off x="6586700" y="3005167"/>
            <a:ext cx="586283" cy="586283"/>
          </a:xfrm>
          <a:prstGeom prst="rect">
            <a:avLst/>
          </a:prstGeom>
          <a:noFill/>
          <a:ln>
            <a:noFill/>
          </a:ln>
        </p:spPr>
      </p:pic>
      <p:pic>
        <p:nvPicPr>
          <p:cNvPr id="247" name="Google Shape;247;p28"/>
          <p:cNvPicPr preferRelativeResize="0"/>
          <p:nvPr/>
        </p:nvPicPr>
        <p:blipFill rotWithShape="1">
          <a:blip r:embed="rId6">
            <a:alphaModFix/>
          </a:blip>
          <a:srcRect b="0" l="524" r="534" t="0"/>
          <a:stretch/>
        </p:blipFill>
        <p:spPr>
          <a:xfrm>
            <a:off x="6587940" y="6366223"/>
            <a:ext cx="582347" cy="585230"/>
          </a:xfrm>
          <a:prstGeom prst="rect">
            <a:avLst/>
          </a:prstGeom>
          <a:noFill/>
          <a:ln>
            <a:noFill/>
          </a:ln>
        </p:spPr>
      </p:pic>
      <p:pic>
        <p:nvPicPr>
          <p:cNvPr id="248" name="Google Shape;248;p28"/>
          <p:cNvPicPr preferRelativeResize="0"/>
          <p:nvPr/>
        </p:nvPicPr>
        <p:blipFill rotWithShape="1">
          <a:blip r:embed="rId7">
            <a:alphaModFix/>
          </a:blip>
          <a:srcRect b="0" l="79" r="89" t="0"/>
          <a:stretch/>
        </p:blipFill>
        <p:spPr>
          <a:xfrm>
            <a:off x="6659975" y="4754871"/>
            <a:ext cx="478618" cy="4786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253" name="Shape 253"/>
        <p:cNvGrpSpPr/>
        <p:nvPr/>
      </p:nvGrpSpPr>
      <p:grpSpPr>
        <a:xfrm>
          <a:off x="0" y="0"/>
          <a:ext cx="0" cy="0"/>
          <a:chOff x="0" y="0"/>
          <a:chExt cx="0" cy="0"/>
        </a:xfrm>
      </p:grpSpPr>
      <p:sp>
        <p:nvSpPr>
          <p:cNvPr id="254" name="Google Shape;254;p29"/>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Tipos de marcadores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255" name="Google Shape;255;p29"/>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30"/>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261" name="Google Shape;261;p30"/>
          <p:cNvSpPr/>
          <p:nvPr/>
        </p:nvSpPr>
        <p:spPr>
          <a:xfrm rot="-2700000">
            <a:off x="2448105" y="1407719"/>
            <a:ext cx="1806941" cy="1806941"/>
          </a:xfrm>
          <a:prstGeom prst="rect">
            <a:avLst/>
          </a:prstGeom>
          <a:solidFill>
            <a:srgbClr val="002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0"/>
          <p:cNvSpPr/>
          <p:nvPr/>
        </p:nvSpPr>
        <p:spPr>
          <a:xfrm rot="-2700000">
            <a:off x="3198911" y="917334"/>
            <a:ext cx="305470" cy="305470"/>
          </a:xfrm>
          <a:prstGeom prst="rect">
            <a:avLst/>
          </a:prstGeom>
          <a:solidFill>
            <a:srgbClr val="81C4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0"/>
          <p:cNvSpPr/>
          <p:nvPr/>
        </p:nvSpPr>
        <p:spPr>
          <a:xfrm rot="-2700000">
            <a:off x="4172058" y="3228223"/>
            <a:ext cx="1806941" cy="1806941"/>
          </a:xfrm>
          <a:prstGeom prst="rect">
            <a:avLst/>
          </a:prstGeom>
          <a:solidFill>
            <a:srgbClr val="002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p:nvPr/>
        </p:nvSpPr>
        <p:spPr>
          <a:xfrm rot="-2700000">
            <a:off x="4922864" y="2737838"/>
            <a:ext cx="305470" cy="305470"/>
          </a:xfrm>
          <a:prstGeom prst="rect">
            <a:avLst/>
          </a:prstGeom>
          <a:solidFill>
            <a:srgbClr val="FFBC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0"/>
          <p:cNvSpPr/>
          <p:nvPr/>
        </p:nvSpPr>
        <p:spPr>
          <a:xfrm rot="-2700000">
            <a:off x="5840839" y="5048727"/>
            <a:ext cx="1806941" cy="1806941"/>
          </a:xfrm>
          <a:prstGeom prst="rect">
            <a:avLst/>
          </a:prstGeom>
          <a:solidFill>
            <a:srgbClr val="002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
          <p:cNvSpPr/>
          <p:nvPr/>
        </p:nvSpPr>
        <p:spPr>
          <a:xfrm rot="-2700000">
            <a:off x="6591645" y="4558342"/>
            <a:ext cx="305470" cy="305470"/>
          </a:xfrm>
          <a:prstGeom prst="rect">
            <a:avLst/>
          </a:prstGeom>
          <a:solidFill>
            <a:srgbClr val="D9D8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0"/>
          <p:cNvSpPr/>
          <p:nvPr/>
        </p:nvSpPr>
        <p:spPr>
          <a:xfrm rot="-2700000">
            <a:off x="7509621" y="3228223"/>
            <a:ext cx="1806941" cy="1806941"/>
          </a:xfrm>
          <a:prstGeom prst="rect">
            <a:avLst/>
          </a:prstGeom>
          <a:solidFill>
            <a:srgbClr val="002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0"/>
          <p:cNvSpPr/>
          <p:nvPr/>
        </p:nvSpPr>
        <p:spPr>
          <a:xfrm rot="-2700000">
            <a:off x="8260427" y="2737838"/>
            <a:ext cx="305470" cy="305470"/>
          </a:xfrm>
          <a:prstGeom prst="rect">
            <a:avLst/>
          </a:prstGeom>
          <a:solidFill>
            <a:srgbClr val="F275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
          <p:cNvSpPr/>
          <p:nvPr/>
        </p:nvSpPr>
        <p:spPr>
          <a:xfrm rot="-2700000">
            <a:off x="5840839" y="1407719"/>
            <a:ext cx="1806941" cy="1806941"/>
          </a:xfrm>
          <a:prstGeom prst="rect">
            <a:avLst/>
          </a:prstGeom>
          <a:solidFill>
            <a:srgbClr val="002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
          <p:cNvSpPr/>
          <p:nvPr/>
        </p:nvSpPr>
        <p:spPr>
          <a:xfrm rot="-2700000">
            <a:off x="6591645" y="917334"/>
            <a:ext cx="305470" cy="305470"/>
          </a:xfrm>
          <a:prstGeom prst="rect">
            <a:avLst/>
          </a:prstGeom>
          <a:solidFill>
            <a:srgbClr val="A56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rot="-2700000">
            <a:off x="9178402" y="1407719"/>
            <a:ext cx="1806941" cy="1806941"/>
          </a:xfrm>
          <a:prstGeom prst="rect">
            <a:avLst/>
          </a:prstGeom>
          <a:solidFill>
            <a:srgbClr val="002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rot="-2700000">
            <a:off x="9929208" y="917334"/>
            <a:ext cx="305470" cy="305470"/>
          </a:xfrm>
          <a:prstGeom prst="rect">
            <a:avLst/>
          </a:prstGeom>
          <a:solidFill>
            <a:srgbClr val="61B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txBox="1"/>
          <p:nvPr/>
        </p:nvSpPr>
        <p:spPr>
          <a:xfrm>
            <a:off x="2018275" y="2018275"/>
            <a:ext cx="2666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Open Sans ExtraBold"/>
                <a:ea typeface="Open Sans ExtraBold"/>
                <a:cs typeface="Open Sans ExtraBold"/>
                <a:sym typeface="Open Sans ExtraBold"/>
              </a:rPr>
              <a:t>Preview</a:t>
            </a:r>
            <a:endParaRPr>
              <a:solidFill>
                <a:schemeClr val="lt1"/>
              </a:solidFill>
              <a:latin typeface="Open Sans ExtraBold"/>
              <a:ea typeface="Open Sans ExtraBold"/>
              <a:cs typeface="Open Sans ExtraBold"/>
              <a:sym typeface="Open Sans ExtraBold"/>
            </a:endParaRPr>
          </a:p>
        </p:txBody>
      </p:sp>
      <p:sp>
        <p:nvSpPr>
          <p:cNvPr id="274" name="Google Shape;274;p30"/>
          <p:cNvSpPr txBox="1"/>
          <p:nvPr/>
        </p:nvSpPr>
        <p:spPr>
          <a:xfrm>
            <a:off x="5411225" y="2018275"/>
            <a:ext cx="2666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Open Sans ExtraBold"/>
                <a:ea typeface="Open Sans ExtraBold"/>
                <a:cs typeface="Open Sans ExtraBold"/>
                <a:sym typeface="Open Sans ExtraBold"/>
              </a:rPr>
              <a:t>Progres</a:t>
            </a:r>
            <a:r>
              <a:rPr lang="es">
                <a:solidFill>
                  <a:schemeClr val="lt1"/>
                </a:solidFill>
                <a:latin typeface="Open Sans ExtraBold"/>
                <a:ea typeface="Open Sans ExtraBold"/>
                <a:cs typeface="Open Sans ExtraBold"/>
                <a:sym typeface="Open Sans ExtraBold"/>
              </a:rPr>
              <a:t>ivo</a:t>
            </a:r>
            <a:endParaRPr>
              <a:solidFill>
                <a:schemeClr val="lt1"/>
              </a:solidFill>
              <a:latin typeface="Open Sans ExtraBold"/>
              <a:ea typeface="Open Sans ExtraBold"/>
              <a:cs typeface="Open Sans ExtraBold"/>
              <a:sym typeface="Open Sans ExtraBold"/>
            </a:endParaRPr>
          </a:p>
        </p:txBody>
      </p:sp>
      <p:sp>
        <p:nvSpPr>
          <p:cNvPr id="275" name="Google Shape;275;p30"/>
          <p:cNvSpPr txBox="1"/>
          <p:nvPr/>
        </p:nvSpPr>
        <p:spPr>
          <a:xfrm>
            <a:off x="5411225" y="5752100"/>
            <a:ext cx="2666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Open Sans ExtraBold"/>
                <a:ea typeface="Open Sans ExtraBold"/>
                <a:cs typeface="Open Sans ExtraBold"/>
                <a:sym typeface="Open Sans ExtraBold"/>
              </a:rPr>
              <a:t>Voice Broadcast</a:t>
            </a:r>
            <a:endParaRPr>
              <a:solidFill>
                <a:schemeClr val="lt1"/>
              </a:solidFill>
              <a:latin typeface="Open Sans ExtraBold"/>
              <a:ea typeface="Open Sans ExtraBold"/>
              <a:cs typeface="Open Sans ExtraBold"/>
              <a:sym typeface="Open Sans ExtraBold"/>
            </a:endParaRPr>
          </a:p>
        </p:txBody>
      </p:sp>
      <p:sp>
        <p:nvSpPr>
          <p:cNvPr id="276" name="Google Shape;276;p30"/>
          <p:cNvSpPr txBox="1"/>
          <p:nvPr/>
        </p:nvSpPr>
        <p:spPr>
          <a:xfrm>
            <a:off x="8748825" y="2018275"/>
            <a:ext cx="2666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Open Sans ExtraBold"/>
                <a:ea typeface="Open Sans ExtraBold"/>
                <a:cs typeface="Open Sans ExtraBold"/>
                <a:sym typeface="Open Sans ExtraBold"/>
              </a:rPr>
              <a:t>Powerdialer</a:t>
            </a:r>
            <a:endParaRPr>
              <a:solidFill>
                <a:schemeClr val="lt1"/>
              </a:solidFill>
              <a:latin typeface="Open Sans ExtraBold"/>
              <a:ea typeface="Open Sans ExtraBold"/>
              <a:cs typeface="Open Sans ExtraBold"/>
              <a:sym typeface="Open Sans ExtraBold"/>
            </a:endParaRPr>
          </a:p>
        </p:txBody>
      </p:sp>
      <p:sp>
        <p:nvSpPr>
          <p:cNvPr id="277" name="Google Shape;277;p30"/>
          <p:cNvSpPr txBox="1"/>
          <p:nvPr/>
        </p:nvSpPr>
        <p:spPr>
          <a:xfrm>
            <a:off x="3742550" y="3885188"/>
            <a:ext cx="2666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Open Sans ExtraBold"/>
                <a:ea typeface="Open Sans ExtraBold"/>
                <a:cs typeface="Open Sans ExtraBold"/>
                <a:sym typeface="Open Sans ExtraBold"/>
              </a:rPr>
              <a:t>Progresivo</a:t>
            </a:r>
            <a:endParaRPr>
              <a:solidFill>
                <a:schemeClr val="lt1"/>
              </a:solidFill>
              <a:latin typeface="Open Sans ExtraBold"/>
              <a:ea typeface="Open Sans ExtraBold"/>
              <a:cs typeface="Open Sans ExtraBold"/>
              <a:sym typeface="Open Sans ExtraBold"/>
            </a:endParaRPr>
          </a:p>
          <a:p>
            <a:pPr indent="0" lvl="0" marL="0" rtl="0" algn="ctr">
              <a:spcBef>
                <a:spcPts val="0"/>
              </a:spcBef>
              <a:spcAft>
                <a:spcPts val="0"/>
              </a:spcAft>
              <a:buNone/>
            </a:pPr>
            <a:r>
              <a:rPr lang="es">
                <a:solidFill>
                  <a:schemeClr val="lt1"/>
                </a:solidFill>
                <a:latin typeface="Open Sans ExtraBold"/>
                <a:ea typeface="Open Sans ExtraBold"/>
                <a:cs typeface="Open Sans ExtraBold"/>
                <a:sym typeface="Open Sans ExtraBold"/>
              </a:rPr>
              <a:t>inverso</a:t>
            </a:r>
            <a:endParaRPr>
              <a:solidFill>
                <a:schemeClr val="lt1"/>
              </a:solidFill>
              <a:latin typeface="Open Sans ExtraBold"/>
              <a:ea typeface="Open Sans ExtraBold"/>
              <a:cs typeface="Open Sans ExtraBold"/>
              <a:sym typeface="Open Sans ExtraBold"/>
            </a:endParaRPr>
          </a:p>
        </p:txBody>
      </p:sp>
      <p:sp>
        <p:nvSpPr>
          <p:cNvPr id="278" name="Google Shape;278;p30"/>
          <p:cNvSpPr txBox="1"/>
          <p:nvPr/>
        </p:nvSpPr>
        <p:spPr>
          <a:xfrm>
            <a:off x="7080100" y="3885188"/>
            <a:ext cx="2666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Open Sans ExtraBold"/>
                <a:ea typeface="Open Sans ExtraBold"/>
                <a:cs typeface="Open Sans ExtraBold"/>
                <a:sym typeface="Open Sans ExtraBold"/>
              </a:rPr>
              <a:t>Predictiv</a:t>
            </a:r>
            <a:r>
              <a:rPr lang="es">
                <a:solidFill>
                  <a:schemeClr val="lt1"/>
                </a:solidFill>
                <a:latin typeface="Open Sans ExtraBold"/>
                <a:ea typeface="Open Sans ExtraBold"/>
                <a:cs typeface="Open Sans ExtraBold"/>
                <a:sym typeface="Open Sans ExtraBold"/>
              </a:rPr>
              <a:t>o</a:t>
            </a:r>
            <a:endParaRPr>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31"/>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PREVIEW</a:t>
            </a:r>
            <a:endParaRPr sz="1300">
              <a:solidFill>
                <a:srgbClr val="435E72"/>
              </a:solidFill>
              <a:latin typeface="Open Sans ExtraBold"/>
              <a:ea typeface="Open Sans ExtraBold"/>
              <a:cs typeface="Open Sans ExtraBold"/>
              <a:sym typeface="Open Sans ExtraBold"/>
            </a:endParaRPr>
          </a:p>
        </p:txBody>
      </p:sp>
      <p:sp>
        <p:nvSpPr>
          <p:cNvPr id="284" name="Google Shape;284;p31"/>
          <p:cNvSpPr txBox="1"/>
          <p:nvPr/>
        </p:nvSpPr>
        <p:spPr>
          <a:xfrm>
            <a:off x="1000000" y="1537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Este tipo de marcador automático llama primero al agente y le da la opción de atender o no la llamada, a no ser que el marcador tenga activada la opción de ‘respuesta automática. En tal caso, el agente no puede rechazar la llamada porque ya fue atendida automáticamente.</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Por el contrario, si decide tomarla, se ejecuta la llamada al cliente y el agente la escuchará sonar, podrá cancelarla -entre otras cosas-, tal como si fuera una llamada manual. Básicamente, entonces, </a:t>
            </a:r>
            <a:r>
              <a:rPr b="1" lang="es" sz="1300">
                <a:solidFill>
                  <a:srgbClr val="002540"/>
                </a:solidFill>
                <a:latin typeface="Open Sans"/>
                <a:ea typeface="Open Sans"/>
                <a:cs typeface="Open Sans"/>
                <a:sym typeface="Open Sans"/>
              </a:rPr>
              <a:t>el marcador Preview funciona con base en la disponibilidad del agente.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285" name="Google Shape;285;p31"/>
          <p:cNvSpPr txBox="1"/>
          <p:nvPr/>
        </p:nvSpPr>
        <p:spPr>
          <a:xfrm>
            <a:off x="1000000" y="1000625"/>
            <a:ext cx="3355500" cy="4617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Preview</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286" name="Google Shape;286;p31"/>
          <p:cNvSpPr/>
          <p:nvPr/>
        </p:nvSpPr>
        <p:spPr>
          <a:xfrm rot="-2700000">
            <a:off x="1032217" y="1090621"/>
            <a:ext cx="281711" cy="281711"/>
          </a:xfrm>
          <a:prstGeom prst="rect">
            <a:avLst/>
          </a:prstGeom>
          <a:solidFill>
            <a:srgbClr val="81C4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7" name="Google Shape;287;p31"/>
          <p:cNvPicPr preferRelativeResize="0"/>
          <p:nvPr/>
        </p:nvPicPr>
        <p:blipFill rotWithShape="1">
          <a:blip r:embed="rId4">
            <a:alphaModFix/>
          </a:blip>
          <a:srcRect b="258" l="0" r="0" t="258"/>
          <a:stretch/>
        </p:blipFill>
        <p:spPr>
          <a:xfrm>
            <a:off x="7275813" y="1137825"/>
            <a:ext cx="5038725" cy="548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32"/>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PROGRESIVO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pic>
        <p:nvPicPr>
          <p:cNvPr id="293" name="Google Shape;293;p32"/>
          <p:cNvPicPr preferRelativeResize="0"/>
          <p:nvPr/>
        </p:nvPicPr>
        <p:blipFill rotWithShape="1">
          <a:blip r:embed="rId4">
            <a:alphaModFix/>
          </a:blip>
          <a:srcRect b="0" l="592" r="602" t="0"/>
          <a:stretch/>
        </p:blipFill>
        <p:spPr>
          <a:xfrm>
            <a:off x="238232" y="404962"/>
            <a:ext cx="12956068" cy="71516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Google Shape;298;p33"/>
          <p:cNvSpPr txBox="1"/>
          <p:nvPr>
            <p:ph type="title"/>
          </p:nvPr>
        </p:nvSpPr>
        <p:spPr>
          <a:xfrm>
            <a:off x="866400" y="90900"/>
            <a:ext cx="74238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PREVIEW</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POR QUÉ PREVIEW</a:t>
            </a:r>
            <a:endParaRPr sz="1300">
              <a:solidFill>
                <a:srgbClr val="435E72"/>
              </a:solidFill>
              <a:latin typeface="Open Sans ExtraBold"/>
              <a:ea typeface="Open Sans ExtraBold"/>
              <a:cs typeface="Open Sans ExtraBold"/>
              <a:sym typeface="Open Sans ExtraBold"/>
            </a:endParaRPr>
          </a:p>
        </p:txBody>
      </p:sp>
      <p:sp>
        <p:nvSpPr>
          <p:cNvPr id="299" name="Google Shape;299;p33"/>
          <p:cNvSpPr/>
          <p:nvPr/>
        </p:nvSpPr>
        <p:spPr>
          <a:xfrm>
            <a:off x="4646113" y="836200"/>
            <a:ext cx="41916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¿Por qué Preview?</a:t>
            </a:r>
            <a:endParaRPr i="0" sz="1800" u="none" cap="none" strike="noStrike">
              <a:solidFill>
                <a:srgbClr val="0095FF"/>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i="0" sz="1800" u="none" cap="none" strike="noStrike">
              <a:solidFill>
                <a:srgbClr val="002540"/>
              </a:solidFill>
              <a:latin typeface="Open Sans ExtraBold"/>
              <a:ea typeface="Open Sans ExtraBold"/>
              <a:cs typeface="Open Sans ExtraBold"/>
              <a:sym typeface="Open Sans ExtraBold"/>
            </a:endParaRPr>
          </a:p>
        </p:txBody>
      </p:sp>
      <p:sp>
        <p:nvSpPr>
          <p:cNvPr id="300" name="Google Shape;300;p33"/>
          <p:cNvSpPr/>
          <p:nvPr/>
        </p:nvSpPr>
        <p:spPr>
          <a:xfrm rot="2735632">
            <a:off x="3275059" y="2131342"/>
            <a:ext cx="2660703" cy="2660703"/>
          </a:xfrm>
          <a:prstGeom prst="rect">
            <a:avLst/>
          </a:prstGeom>
          <a:solidFill>
            <a:srgbClr val="4BAB92">
              <a:alpha val="35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3"/>
          <p:cNvSpPr/>
          <p:nvPr/>
        </p:nvSpPr>
        <p:spPr>
          <a:xfrm rot="2735806">
            <a:off x="3271326" y="1947212"/>
            <a:ext cx="2668129" cy="2668129"/>
          </a:xfrm>
          <a:prstGeom prst="rect">
            <a:avLst/>
          </a:prstGeom>
          <a:solidFill>
            <a:srgbClr val="4BAB92">
              <a:alpha val="35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3"/>
          <p:cNvSpPr/>
          <p:nvPr/>
        </p:nvSpPr>
        <p:spPr>
          <a:xfrm rot="2735645">
            <a:off x="3398294" y="2159315"/>
            <a:ext cx="2414192" cy="241419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3"/>
          <p:cNvSpPr/>
          <p:nvPr/>
        </p:nvSpPr>
        <p:spPr>
          <a:xfrm rot="2735632">
            <a:off x="7364121" y="2128954"/>
            <a:ext cx="2660703" cy="2660703"/>
          </a:xfrm>
          <a:prstGeom prst="rect">
            <a:avLst/>
          </a:prstGeom>
          <a:solidFill>
            <a:srgbClr val="4BAB92">
              <a:alpha val="35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3"/>
          <p:cNvSpPr/>
          <p:nvPr/>
        </p:nvSpPr>
        <p:spPr>
          <a:xfrm rot="2735806">
            <a:off x="7360388" y="1944824"/>
            <a:ext cx="2668129" cy="2668129"/>
          </a:xfrm>
          <a:prstGeom prst="rect">
            <a:avLst/>
          </a:prstGeom>
          <a:solidFill>
            <a:srgbClr val="4BAB92">
              <a:alpha val="35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3"/>
          <p:cNvSpPr/>
          <p:nvPr/>
        </p:nvSpPr>
        <p:spPr>
          <a:xfrm rot="2735645">
            <a:off x="7487357" y="2156927"/>
            <a:ext cx="2414192" cy="241419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3"/>
          <p:cNvSpPr/>
          <p:nvPr/>
        </p:nvSpPr>
        <p:spPr>
          <a:xfrm>
            <a:off x="3400538" y="2460600"/>
            <a:ext cx="2280275" cy="1811575"/>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La información de la llamada es entregada al agente antes de conectar con el cliente, lo cual le </a:t>
            </a:r>
            <a:r>
              <a:rPr b="1" i="0" lang="es" sz="1300" u="none" cap="none" strike="noStrike">
                <a:solidFill>
                  <a:srgbClr val="002540"/>
                </a:solidFill>
                <a:latin typeface="Open Sans"/>
                <a:ea typeface="Open Sans"/>
                <a:cs typeface="Open Sans"/>
                <a:sym typeface="Open Sans"/>
              </a:rPr>
              <a:t>permite estudiar el caso y aumentar las chances de alcanzar el éxito. </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400"/>
              <a:buFont typeface="Arial"/>
              <a:buNone/>
            </a:pPr>
            <a:r>
              <a:t/>
            </a:r>
            <a:endParaRPr i="0" sz="1400" u="none" cap="none" strike="noStrike">
              <a:solidFill>
                <a:srgbClr val="002540"/>
              </a:solidFill>
              <a:latin typeface="Open Sans"/>
              <a:ea typeface="Open Sans"/>
              <a:cs typeface="Open Sans"/>
              <a:sym typeface="Open Sans"/>
            </a:endParaRPr>
          </a:p>
        </p:txBody>
      </p:sp>
      <p:sp>
        <p:nvSpPr>
          <p:cNvPr id="307" name="Google Shape;307;p33"/>
          <p:cNvSpPr/>
          <p:nvPr/>
        </p:nvSpPr>
        <p:spPr>
          <a:xfrm>
            <a:off x="7559413" y="2631938"/>
            <a:ext cx="2280275" cy="1289175"/>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No hay tasa de abandono, </a:t>
            </a:r>
            <a:r>
              <a:rPr i="0" lang="es" sz="1300" u="none" cap="none" strike="noStrike">
                <a:solidFill>
                  <a:srgbClr val="002540"/>
                </a:solidFill>
                <a:latin typeface="Open Sans"/>
                <a:ea typeface="Open Sans"/>
                <a:cs typeface="Open Sans"/>
                <a:sym typeface="Open Sans"/>
              </a:rPr>
              <a:t>ya que siempre hay un agente disponible una vez que la llamada ha sido efectuada.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p:txBody>
      </p:sp>
      <p:sp>
        <p:nvSpPr>
          <p:cNvPr id="308" name="Google Shape;308;p33"/>
          <p:cNvSpPr/>
          <p:nvPr/>
        </p:nvSpPr>
        <p:spPr>
          <a:xfrm>
            <a:off x="3639173" y="4363800"/>
            <a:ext cx="6027300" cy="3198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3"/>
          <p:cNvSpPr/>
          <p:nvPr/>
        </p:nvSpPr>
        <p:spPr>
          <a:xfrm>
            <a:off x="3639173" y="4363800"/>
            <a:ext cx="6027300" cy="3198300"/>
          </a:xfrm>
          <a:prstGeom prst="triangle">
            <a:avLst>
              <a:gd fmla="val 50000" name="adj"/>
            </a:avLst>
          </a:prstGeom>
          <a:solidFill>
            <a:srgbClr val="4BAB92">
              <a:alpha val="35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3"/>
          <p:cNvSpPr txBox="1"/>
          <p:nvPr/>
        </p:nvSpPr>
        <p:spPr>
          <a:xfrm>
            <a:off x="3336475" y="5909875"/>
            <a:ext cx="6632700" cy="1391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100"/>
              <a:buFont typeface="Arial"/>
              <a:buNone/>
            </a:pPr>
            <a:r>
              <a:rPr i="0" lang="es" sz="1400" u="none" cap="none" strike="noStrike">
                <a:solidFill>
                  <a:srgbClr val="002540"/>
                </a:solidFill>
                <a:latin typeface="Open Sans"/>
                <a:ea typeface="Open Sans"/>
                <a:cs typeface="Open Sans"/>
                <a:sym typeface="Open Sans"/>
              </a:rPr>
              <a:t>Contact Centers con</a:t>
            </a:r>
            <a:r>
              <a:rPr b="1" i="0" lang="es" sz="1400" u="none" cap="none" strike="noStrike">
                <a:solidFill>
                  <a:srgbClr val="002540"/>
                </a:solidFill>
                <a:latin typeface="Open Sans"/>
                <a:ea typeface="Open Sans"/>
                <a:cs typeface="Open Sans"/>
                <a:sym typeface="Open Sans"/>
              </a:rPr>
              <a:t> poco </a:t>
            </a:r>
            <a:endParaRPr b="1" i="0" sz="14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100"/>
              <a:buFont typeface="Arial"/>
              <a:buNone/>
            </a:pPr>
            <a:r>
              <a:rPr b="1" i="0" lang="es" sz="1400" u="none" cap="none" strike="noStrike">
                <a:solidFill>
                  <a:srgbClr val="002540"/>
                </a:solidFill>
                <a:latin typeface="Open Sans"/>
                <a:ea typeface="Open Sans"/>
                <a:cs typeface="Open Sans"/>
                <a:sym typeface="Open Sans"/>
              </a:rPr>
              <a:t>(o moderado) volumen de llamadas,</a:t>
            </a:r>
            <a:r>
              <a:rPr i="0" lang="es" sz="1400" u="none" cap="none" strike="noStrike">
                <a:solidFill>
                  <a:srgbClr val="002540"/>
                </a:solidFill>
                <a:latin typeface="Open Sans"/>
                <a:ea typeface="Open Sans"/>
                <a:cs typeface="Open Sans"/>
                <a:sym typeface="Open Sans"/>
              </a:rPr>
              <a:t> </a:t>
            </a:r>
            <a:endParaRPr i="0" sz="14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100"/>
              <a:buFont typeface="Arial"/>
              <a:buNone/>
            </a:pPr>
            <a:r>
              <a:rPr i="0" lang="es" sz="1400" u="none" cap="none" strike="noStrike">
                <a:solidFill>
                  <a:srgbClr val="002540"/>
                </a:solidFill>
                <a:latin typeface="Open Sans"/>
                <a:ea typeface="Open Sans"/>
                <a:cs typeface="Open Sans"/>
                <a:sym typeface="Open Sans"/>
              </a:rPr>
              <a:t>dado que simplifican el proceso de marcado, </a:t>
            </a:r>
            <a:endParaRPr i="0" sz="14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100"/>
              <a:buFont typeface="Arial"/>
              <a:buNone/>
            </a:pPr>
            <a:r>
              <a:rPr i="0" lang="es" sz="1400" u="none" cap="none" strike="noStrike">
                <a:solidFill>
                  <a:srgbClr val="002540"/>
                </a:solidFill>
                <a:latin typeface="Open Sans"/>
                <a:ea typeface="Open Sans"/>
                <a:cs typeface="Open Sans"/>
                <a:sym typeface="Open Sans"/>
              </a:rPr>
              <a:t>al igual que los marcadores Progresivos, pero sin la </a:t>
            </a:r>
            <a:endParaRPr i="0" sz="14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100"/>
              <a:buFont typeface="Arial"/>
              <a:buNone/>
            </a:pPr>
            <a:r>
              <a:rPr i="0" lang="es" sz="1400" u="none" cap="none" strike="noStrike">
                <a:solidFill>
                  <a:srgbClr val="002540"/>
                </a:solidFill>
                <a:latin typeface="Open Sans"/>
                <a:ea typeface="Open Sans"/>
                <a:cs typeface="Open Sans"/>
                <a:sym typeface="Open Sans"/>
              </a:rPr>
              <a:t>propiedad de contacto.</a:t>
            </a:r>
            <a:endParaRPr i="0" sz="1400" u="none" cap="none" strike="noStrike">
              <a:solidFill>
                <a:srgbClr val="002540"/>
              </a:solidFill>
              <a:latin typeface="Open Sans"/>
              <a:ea typeface="Open Sans"/>
              <a:cs typeface="Open Sans"/>
              <a:sym typeface="Open Sans"/>
            </a:endParaRPr>
          </a:p>
        </p:txBody>
      </p:sp>
      <p:sp>
        <p:nvSpPr>
          <p:cNvPr id="311" name="Google Shape;311;p33"/>
          <p:cNvSpPr/>
          <p:nvPr/>
        </p:nvSpPr>
        <p:spPr>
          <a:xfrm>
            <a:off x="5414075" y="5014075"/>
            <a:ext cx="2471700" cy="8958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100"/>
              <a:buFont typeface="Arial"/>
              <a:buNone/>
            </a:pPr>
            <a:r>
              <a:rPr i="0" lang="es" sz="1800" u="none" cap="none" strike="noStrike">
                <a:solidFill>
                  <a:srgbClr val="002540"/>
                </a:solidFill>
                <a:latin typeface="Open Sans ExtraBold"/>
                <a:ea typeface="Open Sans ExtraBold"/>
                <a:cs typeface="Open Sans ExtraBold"/>
                <a:sym typeface="Open Sans ExtraBold"/>
              </a:rPr>
              <a:t>Son </a:t>
            </a:r>
            <a:endParaRPr i="0" sz="18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chemeClr val="dk1"/>
              </a:buClr>
              <a:buSzPts val="1100"/>
              <a:buFont typeface="Arial"/>
              <a:buNone/>
            </a:pPr>
            <a:r>
              <a:rPr i="0" lang="es" sz="1800" u="none" cap="none" strike="noStrike">
                <a:solidFill>
                  <a:srgbClr val="002540"/>
                </a:solidFill>
                <a:latin typeface="Open Sans ExtraBold"/>
                <a:ea typeface="Open Sans ExtraBold"/>
                <a:cs typeface="Open Sans ExtraBold"/>
                <a:sym typeface="Open Sans ExtraBold"/>
              </a:rPr>
              <a:t>perfectos para:</a:t>
            </a:r>
            <a:endParaRPr i="0" sz="1500" u="none" cap="none" strike="noStrike">
              <a:solidFill>
                <a:srgbClr val="002540"/>
              </a:solidFill>
              <a:latin typeface="Open Sans ExtraBold"/>
              <a:ea typeface="Open Sans ExtraBold"/>
              <a:cs typeface="Open Sans ExtraBold"/>
              <a:sym typeface="Open Sans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sp>
        <p:nvSpPr>
          <p:cNvPr id="316" name="Google Shape;316;p34"/>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PROGRESIVO</a:t>
            </a:r>
            <a:endParaRPr sz="1300">
              <a:solidFill>
                <a:srgbClr val="435E72"/>
              </a:solidFill>
              <a:latin typeface="Open Sans ExtraBold"/>
              <a:ea typeface="Open Sans ExtraBold"/>
              <a:cs typeface="Open Sans ExtraBold"/>
              <a:sym typeface="Open Sans ExtraBold"/>
            </a:endParaRPr>
          </a:p>
        </p:txBody>
      </p:sp>
      <p:sp>
        <p:nvSpPr>
          <p:cNvPr id="317" name="Google Shape;317;p34"/>
          <p:cNvSpPr txBox="1"/>
          <p:nvPr/>
        </p:nvSpPr>
        <p:spPr>
          <a:xfrm>
            <a:off x="1000000" y="1537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Este marcador funciona de una forma similar al Preview, con la única diferencia que, en este caso, cada cliente tiene un agente específico asociado y solo interactúa con él. Esto quiere decir que cada vez que el cliente reciba una llamada del Contact Center, tendrá que ser hecha por el agente que le fue asignado.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318" name="Google Shape;318;p34"/>
          <p:cNvSpPr txBox="1"/>
          <p:nvPr/>
        </p:nvSpPr>
        <p:spPr>
          <a:xfrm>
            <a:off x="1000000" y="1000625"/>
            <a:ext cx="3355500" cy="4617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Progresivo</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319" name="Google Shape;319;p34"/>
          <p:cNvSpPr/>
          <p:nvPr/>
        </p:nvSpPr>
        <p:spPr>
          <a:xfrm rot="-2700000">
            <a:off x="1032217" y="1090621"/>
            <a:ext cx="281711" cy="281711"/>
          </a:xfrm>
          <a:prstGeom prst="rect">
            <a:avLst/>
          </a:prstGeom>
          <a:solidFill>
            <a:srgbClr val="FFBC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p34"/>
          <p:cNvPicPr preferRelativeResize="0"/>
          <p:nvPr/>
        </p:nvPicPr>
        <p:blipFill rotWithShape="1">
          <a:blip r:embed="rId4">
            <a:alphaModFix/>
          </a:blip>
          <a:srcRect b="0" l="0" r="0" t="0"/>
          <a:stretch/>
        </p:blipFill>
        <p:spPr>
          <a:xfrm>
            <a:off x="7599100" y="1000625"/>
            <a:ext cx="4905375" cy="6026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7"/>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¿QUÉ ES UN MARCADOR AUTOMÁTICO?</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75" name="Google Shape;75;p17"/>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Como lo indica su nombre, un marcador automático es una </a:t>
            </a:r>
            <a:r>
              <a:rPr b="1" lang="es" sz="1300">
                <a:solidFill>
                  <a:srgbClr val="002540"/>
                </a:solidFill>
                <a:highlight>
                  <a:srgbClr val="CCEAFF"/>
                </a:highlight>
                <a:latin typeface="Open Sans"/>
                <a:ea typeface="Open Sans"/>
                <a:cs typeface="Open Sans"/>
                <a:sym typeface="Open Sans"/>
              </a:rPr>
              <a:t>tecnología que dispara llamadas telefónicas de forma automática</a:t>
            </a:r>
            <a:r>
              <a:rPr lang="es" sz="1300">
                <a:solidFill>
                  <a:srgbClr val="002540"/>
                </a:solidFill>
                <a:latin typeface="Open Sans"/>
                <a:ea typeface="Open Sans"/>
                <a:cs typeface="Open Sans"/>
                <a:sym typeface="Open Sans"/>
              </a:rPr>
              <a:t>, sistematizando así el trabajo de los agentes. Con ellos, puedes lograr una comunicación proactiva entre tus agentes y clientes en todo momento. </a:t>
            </a:r>
            <a:endParaRPr sz="1300">
              <a:solidFill>
                <a:srgbClr val="002540"/>
              </a:solidFill>
              <a:latin typeface="Open Sans"/>
              <a:ea typeface="Open Sans"/>
              <a:cs typeface="Open Sans"/>
              <a:sym typeface="Open Sans"/>
            </a:endParaRPr>
          </a:p>
          <a:p>
            <a:pPr indent="0" lvl="0" marL="45720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A su vez, trabajar con estos marcadores hacen que tus campañas de marcado saliente las más eficientes.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76" name="Google Shape;76;p17"/>
          <p:cNvPicPr preferRelativeResize="0"/>
          <p:nvPr/>
        </p:nvPicPr>
        <p:blipFill rotWithShape="1">
          <a:blip r:embed="rId4">
            <a:alphaModFix/>
          </a:blip>
          <a:srcRect b="6209" l="0" r="0" t="6209"/>
          <a:stretch/>
        </p:blipFill>
        <p:spPr>
          <a:xfrm>
            <a:off x="6492604" y="1525423"/>
            <a:ext cx="6235609" cy="51563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Google Shape;325;p35"/>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PROGRESIVO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pic>
        <p:nvPicPr>
          <p:cNvPr id="326" name="Google Shape;326;p35"/>
          <p:cNvPicPr preferRelativeResize="0"/>
          <p:nvPr/>
        </p:nvPicPr>
        <p:blipFill rotWithShape="1">
          <a:blip r:embed="rId4">
            <a:alphaModFix/>
          </a:blip>
          <a:srcRect b="0" l="592" r="602" t="0"/>
          <a:stretch/>
        </p:blipFill>
        <p:spPr>
          <a:xfrm>
            <a:off x="238232" y="404962"/>
            <a:ext cx="12956068" cy="71516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36"/>
          <p:cNvSpPr txBox="1"/>
          <p:nvPr>
            <p:ph type="title"/>
          </p:nvPr>
        </p:nvSpPr>
        <p:spPr>
          <a:xfrm>
            <a:off x="866400" y="90900"/>
            <a:ext cx="74238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PROGRESIVO</a:t>
            </a:r>
            <a:endParaRPr sz="1300">
              <a:solidFill>
                <a:srgbClr val="435E72"/>
              </a:solidFill>
              <a:latin typeface="Open Sans ExtraBold"/>
              <a:ea typeface="Open Sans ExtraBold"/>
              <a:cs typeface="Open Sans ExtraBold"/>
              <a:sym typeface="Open Sans ExtraBold"/>
            </a:endParaRPr>
          </a:p>
        </p:txBody>
      </p:sp>
      <p:sp>
        <p:nvSpPr>
          <p:cNvPr id="332" name="Google Shape;332;p36"/>
          <p:cNvSpPr/>
          <p:nvPr/>
        </p:nvSpPr>
        <p:spPr>
          <a:xfrm>
            <a:off x="4646113" y="836200"/>
            <a:ext cx="41916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¿Por qué Progresivo?</a:t>
            </a:r>
            <a:endParaRPr i="0" sz="1800" u="none" cap="none" strike="noStrike">
              <a:solidFill>
                <a:srgbClr val="0095FF"/>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i="0" sz="1800" u="none" cap="none" strike="noStrike">
              <a:solidFill>
                <a:srgbClr val="002540"/>
              </a:solidFill>
              <a:latin typeface="Open Sans ExtraBold"/>
              <a:ea typeface="Open Sans ExtraBold"/>
              <a:cs typeface="Open Sans ExtraBold"/>
              <a:sym typeface="Open Sans ExtraBold"/>
            </a:endParaRPr>
          </a:p>
        </p:txBody>
      </p:sp>
      <p:sp>
        <p:nvSpPr>
          <p:cNvPr id="333" name="Google Shape;333;p36"/>
          <p:cNvSpPr/>
          <p:nvPr/>
        </p:nvSpPr>
        <p:spPr>
          <a:xfrm rot="2735624">
            <a:off x="7675814" y="1665571"/>
            <a:ext cx="2927367" cy="2927367"/>
          </a:xfrm>
          <a:prstGeom prst="rect">
            <a:avLst/>
          </a:prstGeom>
          <a:solidFill>
            <a:srgbClr val="740CE8">
              <a:alpha val="39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6"/>
          <p:cNvSpPr/>
          <p:nvPr/>
        </p:nvSpPr>
        <p:spPr>
          <a:xfrm rot="2735778">
            <a:off x="7671866" y="1462916"/>
            <a:ext cx="2935218" cy="2935218"/>
          </a:xfrm>
          <a:prstGeom prst="rect">
            <a:avLst/>
          </a:prstGeom>
          <a:solidFill>
            <a:srgbClr val="740CE8">
              <a:alpha val="39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6"/>
          <p:cNvSpPr/>
          <p:nvPr/>
        </p:nvSpPr>
        <p:spPr>
          <a:xfrm rot="2735694">
            <a:off x="7811457" y="1696350"/>
            <a:ext cx="2656036" cy="2656036"/>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6"/>
          <p:cNvSpPr/>
          <p:nvPr/>
        </p:nvSpPr>
        <p:spPr>
          <a:xfrm rot="2735635">
            <a:off x="2548147" y="1761792"/>
            <a:ext cx="3151603" cy="3151603"/>
          </a:xfrm>
          <a:prstGeom prst="rect">
            <a:avLst/>
          </a:prstGeom>
          <a:solidFill>
            <a:srgbClr val="740CE8">
              <a:alpha val="39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6"/>
          <p:cNvSpPr/>
          <p:nvPr/>
        </p:nvSpPr>
        <p:spPr>
          <a:xfrm rot="2735768">
            <a:off x="2543774" y="1543649"/>
            <a:ext cx="3160302" cy="3160302"/>
          </a:xfrm>
          <a:prstGeom prst="rect">
            <a:avLst/>
          </a:prstGeom>
          <a:solidFill>
            <a:srgbClr val="740CE8">
              <a:alpha val="39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6"/>
          <p:cNvSpPr/>
          <p:nvPr/>
        </p:nvSpPr>
        <p:spPr>
          <a:xfrm rot="2735702">
            <a:off x="2694078" y="1794971"/>
            <a:ext cx="2859694" cy="285969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6"/>
          <p:cNvSpPr/>
          <p:nvPr/>
        </p:nvSpPr>
        <p:spPr>
          <a:xfrm>
            <a:off x="7702763" y="2656000"/>
            <a:ext cx="2873475" cy="946500"/>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Permite mejor segmentación de la lista de contactos y una distribución más equitativa del trabajo. </a:t>
            </a:r>
            <a:endParaRPr i="0" sz="1300" u="none" cap="none" strike="noStrike">
              <a:solidFill>
                <a:srgbClr val="002540"/>
              </a:solidFill>
              <a:latin typeface="Open Sans"/>
              <a:ea typeface="Open Sans"/>
              <a:cs typeface="Open Sans"/>
              <a:sym typeface="Open Sans"/>
            </a:endParaRPr>
          </a:p>
        </p:txBody>
      </p:sp>
      <p:sp>
        <p:nvSpPr>
          <p:cNvPr id="340" name="Google Shape;340;p36"/>
          <p:cNvSpPr/>
          <p:nvPr/>
        </p:nvSpPr>
        <p:spPr>
          <a:xfrm>
            <a:off x="2633250" y="3250735"/>
            <a:ext cx="8124000" cy="4311000"/>
          </a:xfrm>
          <a:prstGeom prst="triangle">
            <a:avLst>
              <a:gd fmla="val 50000" name="adj"/>
            </a:avLst>
          </a:prstGeom>
          <a:solidFill>
            <a:srgbClr val="740CE8">
              <a:alpha val="39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6"/>
          <p:cNvSpPr txBox="1"/>
          <p:nvPr/>
        </p:nvSpPr>
        <p:spPr>
          <a:xfrm>
            <a:off x="4228513" y="5818475"/>
            <a:ext cx="4975500" cy="946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500"/>
              <a:buFont typeface="Arial"/>
              <a:buNone/>
            </a:pPr>
            <a:r>
              <a:rPr i="0" lang="es" sz="1500" u="none" cap="none" strike="noStrike">
                <a:solidFill>
                  <a:srgbClr val="002540"/>
                </a:solidFill>
                <a:latin typeface="Open Sans"/>
                <a:ea typeface="Open Sans"/>
                <a:cs typeface="Open Sans"/>
                <a:sym typeface="Open Sans"/>
              </a:rPr>
              <a:t>Contact Center con poco o moderado volumen de llamadas, dado que ayuda a agilizar el proceso de marcado. </a:t>
            </a:r>
            <a:endParaRPr i="0" sz="1400" u="none" cap="none" strike="noStrike">
              <a:solidFill>
                <a:srgbClr val="002540"/>
              </a:solidFill>
              <a:latin typeface="Open Sans"/>
              <a:ea typeface="Open Sans"/>
              <a:cs typeface="Open Sans"/>
              <a:sym typeface="Open Sans"/>
            </a:endParaRPr>
          </a:p>
        </p:txBody>
      </p:sp>
      <p:sp>
        <p:nvSpPr>
          <p:cNvPr id="342" name="Google Shape;342;p36"/>
          <p:cNvSpPr/>
          <p:nvPr/>
        </p:nvSpPr>
        <p:spPr>
          <a:xfrm>
            <a:off x="5574900" y="4671475"/>
            <a:ext cx="2192400" cy="7692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800"/>
              <a:buFont typeface="Arial"/>
              <a:buNone/>
            </a:pPr>
            <a:r>
              <a:rPr i="0" lang="es" sz="1800" u="none" cap="none" strike="noStrike">
                <a:solidFill>
                  <a:srgbClr val="002540"/>
                </a:solidFill>
                <a:latin typeface="Open Sans ExtraBold"/>
                <a:ea typeface="Open Sans ExtraBold"/>
                <a:cs typeface="Open Sans ExtraBold"/>
                <a:sym typeface="Open Sans ExtraBold"/>
              </a:rPr>
              <a:t>Son perfectos para:</a:t>
            </a:r>
            <a:endParaRPr i="0" sz="1500" u="none" cap="none" strike="noStrike">
              <a:solidFill>
                <a:srgbClr val="002540"/>
              </a:solidFill>
              <a:latin typeface="Open Sans ExtraBold"/>
              <a:ea typeface="Open Sans ExtraBold"/>
              <a:cs typeface="Open Sans ExtraBold"/>
              <a:sym typeface="Open Sans ExtraBold"/>
            </a:endParaRPr>
          </a:p>
        </p:txBody>
      </p:sp>
      <p:sp>
        <p:nvSpPr>
          <p:cNvPr id="343" name="Google Shape;343;p36"/>
          <p:cNvSpPr/>
          <p:nvPr/>
        </p:nvSpPr>
        <p:spPr>
          <a:xfrm>
            <a:off x="2519388" y="1991875"/>
            <a:ext cx="3209125" cy="2263825"/>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i="0" lang="es" sz="1300" u="none" cap="none" strike="noStrike">
                <a:solidFill>
                  <a:srgbClr val="002540"/>
                </a:solidFill>
                <a:latin typeface="Open Sans"/>
                <a:ea typeface="Open Sans"/>
                <a:cs typeface="Open Sans"/>
                <a:sym typeface="Open Sans"/>
              </a:rPr>
              <a:t>Dado que</a:t>
            </a:r>
            <a:r>
              <a:rPr lang="es" sz="1300">
                <a:solidFill>
                  <a:srgbClr val="002540"/>
                </a:solidFill>
                <a:latin typeface="Open Sans"/>
                <a:ea typeface="Open Sans"/>
                <a:cs typeface="Open Sans"/>
                <a:sym typeface="Open Sans"/>
              </a:rPr>
              <a:t> </a:t>
            </a:r>
            <a:r>
              <a:rPr i="0" lang="es" sz="1300" u="none" cap="none" strike="noStrike">
                <a:solidFill>
                  <a:srgbClr val="002540"/>
                </a:solidFill>
                <a:latin typeface="Open Sans"/>
                <a:ea typeface="Open Sans"/>
                <a:cs typeface="Open Sans"/>
                <a:sym typeface="Open Sans"/>
              </a:rPr>
              <a:t>cuenta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300" u="none" cap="none" strike="noStrike">
                <a:solidFill>
                  <a:srgbClr val="002540"/>
                </a:solidFill>
                <a:latin typeface="Open Sans"/>
                <a:ea typeface="Open Sans"/>
                <a:cs typeface="Open Sans"/>
                <a:sym typeface="Open Sans"/>
              </a:rPr>
              <a:t>con propiedad de contacto,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300" u="none" cap="none" strike="noStrike">
                <a:solidFill>
                  <a:srgbClr val="002540"/>
                </a:solidFill>
                <a:latin typeface="Open Sans"/>
                <a:ea typeface="Open Sans"/>
                <a:cs typeface="Open Sans"/>
                <a:sym typeface="Open Sans"/>
              </a:rPr>
              <a:t>en aquellos casos en los que el contacto de la lista tenga un formulario asociado,</a:t>
            </a:r>
            <a:r>
              <a:rPr lang="es" sz="1300">
                <a:solidFill>
                  <a:srgbClr val="002540"/>
                </a:solidFill>
                <a:latin typeface="Open Sans"/>
                <a:ea typeface="Open Sans"/>
                <a:cs typeface="Open Sans"/>
                <a:sym typeface="Open Sans"/>
              </a:rPr>
              <a:t> </a:t>
            </a:r>
            <a:r>
              <a:rPr i="0" lang="es" sz="1300" u="none" cap="none" strike="noStrike">
                <a:solidFill>
                  <a:srgbClr val="002540"/>
                </a:solidFill>
                <a:latin typeface="Open Sans"/>
                <a:ea typeface="Open Sans"/>
                <a:cs typeface="Open Sans"/>
                <a:sym typeface="Open Sans"/>
              </a:rPr>
              <a:t>le mostrará al agente toda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300" u="none" cap="none" strike="noStrike">
                <a:solidFill>
                  <a:srgbClr val="002540"/>
                </a:solidFill>
                <a:latin typeface="Open Sans"/>
                <a:ea typeface="Open Sans"/>
                <a:cs typeface="Open Sans"/>
                <a:sym typeface="Open Sans"/>
              </a:rPr>
              <a:t>la información de interacciones anteriores con ese cliente. Esto</a:t>
            </a:r>
            <a:r>
              <a:rPr lang="es" sz="1300">
                <a:solidFill>
                  <a:srgbClr val="002540"/>
                </a:solidFill>
                <a:latin typeface="Open Sans"/>
                <a:ea typeface="Open Sans"/>
                <a:cs typeface="Open Sans"/>
                <a:sym typeface="Open Sans"/>
              </a:rPr>
              <a:t> </a:t>
            </a:r>
            <a:r>
              <a:rPr i="0" lang="es" sz="1300" u="none" cap="none" strike="noStrike">
                <a:solidFill>
                  <a:srgbClr val="002540"/>
                </a:solidFill>
                <a:latin typeface="Open Sans"/>
                <a:ea typeface="Open Sans"/>
                <a:cs typeface="Open Sans"/>
                <a:sym typeface="Open Sans"/>
              </a:rPr>
              <a:t>permite la construcción de una relación más sólida y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300" u="none" cap="none" strike="noStrike">
                <a:solidFill>
                  <a:srgbClr val="002540"/>
                </a:solidFill>
                <a:latin typeface="Open Sans"/>
                <a:ea typeface="Open Sans"/>
                <a:cs typeface="Open Sans"/>
                <a:sym typeface="Open Sans"/>
              </a:rPr>
              <a:t>personalizada entre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300" u="none" cap="none" strike="noStrike">
                <a:solidFill>
                  <a:srgbClr val="002540"/>
                </a:solidFill>
                <a:latin typeface="Open Sans"/>
                <a:ea typeface="Open Sans"/>
                <a:cs typeface="Open Sans"/>
                <a:sym typeface="Open Sans"/>
              </a:rPr>
              <a:t>ambos. </a:t>
            </a:r>
            <a:endParaRPr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7" name="Shape 347"/>
        <p:cNvGrpSpPr/>
        <p:nvPr/>
      </p:nvGrpSpPr>
      <p:grpSpPr>
        <a:xfrm>
          <a:off x="0" y="0"/>
          <a:ext cx="0" cy="0"/>
          <a:chOff x="0" y="0"/>
          <a:chExt cx="0" cy="0"/>
        </a:xfrm>
      </p:grpSpPr>
      <p:sp>
        <p:nvSpPr>
          <p:cNvPr id="348" name="Google Shape;348;p37"/>
          <p:cNvSpPr txBox="1"/>
          <p:nvPr>
            <p:ph type="title"/>
          </p:nvPr>
        </p:nvSpPr>
        <p:spPr>
          <a:xfrm>
            <a:off x="866400" y="90900"/>
            <a:ext cx="74238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PREVIEW VS. PROGRESIVO</a:t>
            </a:r>
            <a:endParaRPr sz="1300">
              <a:solidFill>
                <a:srgbClr val="435E72"/>
              </a:solidFill>
              <a:latin typeface="Open Sans ExtraBold"/>
              <a:ea typeface="Open Sans ExtraBold"/>
              <a:cs typeface="Open Sans ExtraBold"/>
              <a:sym typeface="Open Sans ExtraBold"/>
            </a:endParaRPr>
          </a:p>
        </p:txBody>
      </p:sp>
      <p:sp>
        <p:nvSpPr>
          <p:cNvPr id="349" name="Google Shape;349;p37"/>
          <p:cNvSpPr/>
          <p:nvPr/>
        </p:nvSpPr>
        <p:spPr>
          <a:xfrm>
            <a:off x="4646113" y="836200"/>
            <a:ext cx="41916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Similares, sí; pero no iguales</a:t>
            </a:r>
            <a:r>
              <a:rPr lang="es" sz="1800">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i="0" sz="1800" u="none" cap="none" strike="noStrike">
              <a:solidFill>
                <a:srgbClr val="002540"/>
              </a:solidFill>
              <a:latin typeface="Open Sans ExtraBold"/>
              <a:ea typeface="Open Sans ExtraBold"/>
              <a:cs typeface="Open Sans ExtraBold"/>
              <a:sym typeface="Open Sans ExtraBold"/>
            </a:endParaRPr>
          </a:p>
        </p:txBody>
      </p:sp>
      <p:sp>
        <p:nvSpPr>
          <p:cNvPr id="350" name="Google Shape;350;p37"/>
          <p:cNvSpPr/>
          <p:nvPr/>
        </p:nvSpPr>
        <p:spPr>
          <a:xfrm rot="2735515">
            <a:off x="3050728" y="2724486"/>
            <a:ext cx="3983628" cy="3983628"/>
          </a:xfrm>
          <a:prstGeom prst="rect">
            <a:avLst/>
          </a:prstGeom>
          <a:solidFill>
            <a:srgbClr val="4BAB92">
              <a:alpha val="35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7"/>
          <p:cNvSpPr/>
          <p:nvPr/>
        </p:nvSpPr>
        <p:spPr>
          <a:xfrm rot="2735966">
            <a:off x="3045285" y="2448963"/>
            <a:ext cx="3994453" cy="3994453"/>
          </a:xfrm>
          <a:prstGeom prst="rect">
            <a:avLst/>
          </a:prstGeom>
          <a:solidFill>
            <a:srgbClr val="4BAB92">
              <a:alpha val="35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7"/>
          <p:cNvSpPr/>
          <p:nvPr/>
        </p:nvSpPr>
        <p:spPr>
          <a:xfrm rot="2735710">
            <a:off x="3235156" y="2766546"/>
            <a:ext cx="3614713" cy="361471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7"/>
          <p:cNvSpPr/>
          <p:nvPr/>
        </p:nvSpPr>
        <p:spPr>
          <a:xfrm rot="2735515">
            <a:off x="6398252" y="2721047"/>
            <a:ext cx="3983628" cy="3983628"/>
          </a:xfrm>
          <a:prstGeom prst="rect">
            <a:avLst/>
          </a:prstGeom>
          <a:solidFill>
            <a:srgbClr val="740CE8">
              <a:alpha val="39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7"/>
          <p:cNvSpPr/>
          <p:nvPr/>
        </p:nvSpPr>
        <p:spPr>
          <a:xfrm rot="2735966">
            <a:off x="6392810" y="2445523"/>
            <a:ext cx="3994453" cy="3994453"/>
          </a:xfrm>
          <a:prstGeom prst="rect">
            <a:avLst/>
          </a:prstGeom>
          <a:solidFill>
            <a:srgbClr val="740CE8">
              <a:alpha val="397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7"/>
          <p:cNvSpPr/>
          <p:nvPr/>
        </p:nvSpPr>
        <p:spPr>
          <a:xfrm rot="2735710">
            <a:off x="6582680" y="2763107"/>
            <a:ext cx="3614713" cy="361471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7"/>
          <p:cNvSpPr/>
          <p:nvPr/>
        </p:nvSpPr>
        <p:spPr>
          <a:xfrm rot="2735710">
            <a:off x="3235183" y="2763107"/>
            <a:ext cx="3614713" cy="361471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7"/>
          <p:cNvSpPr/>
          <p:nvPr/>
        </p:nvSpPr>
        <p:spPr>
          <a:xfrm>
            <a:off x="3214963" y="3781050"/>
            <a:ext cx="7002600" cy="23439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500"/>
              <a:buFont typeface="Arial"/>
              <a:buNone/>
            </a:pPr>
            <a:r>
              <a:rPr i="0" lang="es" u="none" cap="none" strike="noStrike">
                <a:solidFill>
                  <a:srgbClr val="002540"/>
                </a:solidFill>
                <a:latin typeface="Open Sans"/>
                <a:ea typeface="Open Sans"/>
                <a:cs typeface="Open Sans"/>
                <a:sym typeface="Open Sans"/>
              </a:rPr>
              <a:t>Básicamente, los marcadores Preview y Progresivo son casi iguales, dado que funcionan de la misma forma e intentan ser una primera evolución de la llamada manual. Lo único que los diferencia es el hecho de que</a:t>
            </a:r>
            <a:r>
              <a:rPr b="1" i="0" lang="es" u="none" cap="none" strike="noStrike">
                <a:solidFill>
                  <a:srgbClr val="002540"/>
                </a:solidFill>
                <a:latin typeface="Open Sans"/>
                <a:ea typeface="Open Sans"/>
                <a:cs typeface="Open Sans"/>
                <a:sym typeface="Open Sans"/>
              </a:rPr>
              <a:t> el Preview llama y transfiere la llamada a cualquier agente disponible en ese momento, mientras que el Progresivo debe esperar a que el agente asociado al cliente de la llamada se encuentre disponible.</a:t>
            </a:r>
            <a:endParaRPr b="1" i="0" u="none" cap="none" strike="noStrike">
              <a:solidFill>
                <a:srgbClr val="00254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p38"/>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REVERSE PROGRESSIVE</a:t>
            </a:r>
            <a:endParaRPr sz="1300">
              <a:solidFill>
                <a:srgbClr val="435E72"/>
              </a:solidFill>
              <a:latin typeface="Open Sans ExtraBold"/>
              <a:ea typeface="Open Sans ExtraBold"/>
              <a:cs typeface="Open Sans ExtraBold"/>
              <a:sym typeface="Open Sans ExtraBold"/>
            </a:endParaRPr>
          </a:p>
        </p:txBody>
      </p:sp>
      <p:sp>
        <p:nvSpPr>
          <p:cNvPr id="363" name="Google Shape;363;p38"/>
          <p:cNvSpPr txBox="1"/>
          <p:nvPr/>
        </p:nvSpPr>
        <p:spPr>
          <a:xfrm>
            <a:off x="1000000" y="1537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El marcador Reverse Progressive es una nueva configuración de los marcadores de uContact que funciona casi de la misma manera que el Progresivo, pero al revés. Es decir, </a:t>
            </a:r>
            <a:r>
              <a:rPr b="1" lang="es" sz="1300">
                <a:solidFill>
                  <a:srgbClr val="002540"/>
                </a:solidFill>
                <a:latin typeface="Open Sans"/>
                <a:ea typeface="Open Sans"/>
                <a:cs typeface="Open Sans"/>
                <a:sym typeface="Open Sans"/>
              </a:rPr>
              <a:t>llama primero al cliente y luego le transfiere la llamada al agente que este tiene asignado</a:t>
            </a:r>
            <a:r>
              <a:rPr lang="es" sz="1300">
                <a:solidFill>
                  <a:srgbClr val="002540"/>
                </a:solidFill>
                <a:latin typeface="Open Sans"/>
                <a:ea typeface="Open Sans"/>
                <a:cs typeface="Open Sans"/>
                <a:sym typeface="Open Sans"/>
              </a:rPr>
              <a:t>.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De esta forma, no solo se pueden identificar los buzones de voz, sino que también hace que los agentes no puedan cortar las llamadas que están siendo ejecutadas y tampoco escuchan el tono. De todas maneras, al tener propiedad de contacto, solo pueden realizar una llamada por agente disponible, por lo que puede aumentar los tiempos de espera en comparación con otro marcador.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364" name="Google Shape;364;p38"/>
          <p:cNvSpPr txBox="1"/>
          <p:nvPr/>
        </p:nvSpPr>
        <p:spPr>
          <a:xfrm>
            <a:off x="1000000" y="1000625"/>
            <a:ext cx="3355500" cy="4617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Reverse Progressive</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365" name="Google Shape;365;p38"/>
          <p:cNvSpPr/>
          <p:nvPr/>
        </p:nvSpPr>
        <p:spPr>
          <a:xfrm rot="-2700000">
            <a:off x="1032217" y="1090621"/>
            <a:ext cx="281711" cy="281711"/>
          </a:xfrm>
          <a:prstGeom prst="rect">
            <a:avLst/>
          </a:prstGeom>
          <a:solidFill>
            <a:srgbClr val="FFBC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6" name="Google Shape;366;p38"/>
          <p:cNvPicPr preferRelativeResize="0"/>
          <p:nvPr/>
        </p:nvPicPr>
        <p:blipFill rotWithShape="1">
          <a:blip r:embed="rId4">
            <a:alphaModFix/>
          </a:blip>
          <a:srcRect b="0" l="0" r="0" t="0"/>
          <a:stretch/>
        </p:blipFill>
        <p:spPr>
          <a:xfrm>
            <a:off x="7099875" y="1032275"/>
            <a:ext cx="5436774" cy="58282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0" name="Shape 370"/>
        <p:cNvGrpSpPr/>
        <p:nvPr/>
      </p:nvGrpSpPr>
      <p:grpSpPr>
        <a:xfrm>
          <a:off x="0" y="0"/>
          <a:ext cx="0" cy="0"/>
          <a:chOff x="0" y="0"/>
          <a:chExt cx="0" cy="0"/>
        </a:xfrm>
      </p:grpSpPr>
      <p:sp>
        <p:nvSpPr>
          <p:cNvPr id="371" name="Google Shape;371;p39"/>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REVERSE PROGRESSIVE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pic>
        <p:nvPicPr>
          <p:cNvPr id="372" name="Google Shape;372;p39"/>
          <p:cNvPicPr preferRelativeResize="0"/>
          <p:nvPr/>
        </p:nvPicPr>
        <p:blipFill rotWithShape="1">
          <a:blip r:embed="rId4">
            <a:alphaModFix/>
          </a:blip>
          <a:srcRect b="0" l="592" r="602" t="0"/>
          <a:stretch/>
        </p:blipFill>
        <p:spPr>
          <a:xfrm>
            <a:off x="238232" y="404962"/>
            <a:ext cx="12956068" cy="71516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40"/>
          <p:cNvSpPr txBox="1"/>
          <p:nvPr>
            <p:ph type="title"/>
          </p:nvPr>
        </p:nvSpPr>
        <p:spPr>
          <a:xfrm>
            <a:off x="866400" y="90900"/>
            <a:ext cx="74238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REVERSE PROGRESSIVE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POR QUÉ REVERSE PROGRESSIVE</a:t>
            </a:r>
            <a:endParaRPr sz="1300">
              <a:solidFill>
                <a:srgbClr val="435E72"/>
              </a:solidFill>
              <a:latin typeface="Open Sans ExtraBold"/>
              <a:ea typeface="Open Sans ExtraBold"/>
              <a:cs typeface="Open Sans ExtraBold"/>
              <a:sym typeface="Open Sans ExtraBold"/>
            </a:endParaRPr>
          </a:p>
        </p:txBody>
      </p:sp>
      <p:sp>
        <p:nvSpPr>
          <p:cNvPr id="378" name="Google Shape;378;p40"/>
          <p:cNvSpPr/>
          <p:nvPr/>
        </p:nvSpPr>
        <p:spPr>
          <a:xfrm>
            <a:off x="4646113" y="836200"/>
            <a:ext cx="41916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2500"/>
              <a:buFont typeface="Arial"/>
              <a:buNone/>
            </a:pPr>
            <a:r>
              <a:rPr i="0" lang="es" sz="1800" u="none" cap="none" strike="noStrike">
                <a:solidFill>
                  <a:srgbClr val="002540"/>
                </a:solidFill>
                <a:latin typeface="Open Sans ExtraBold"/>
                <a:ea typeface="Open Sans ExtraBold"/>
                <a:cs typeface="Open Sans ExtraBold"/>
                <a:sym typeface="Open Sans ExtraBold"/>
              </a:rPr>
              <a:t>¿Por qué </a:t>
            </a:r>
            <a:r>
              <a:rPr lang="es" sz="1800">
                <a:solidFill>
                  <a:srgbClr val="002540"/>
                </a:solidFill>
                <a:latin typeface="Open Sans ExtraBold"/>
                <a:ea typeface="Open Sans ExtraBold"/>
                <a:cs typeface="Open Sans ExtraBold"/>
                <a:sym typeface="Open Sans ExtraBold"/>
              </a:rPr>
              <a:t>Reverse Progressive</a:t>
            </a:r>
            <a:r>
              <a:rPr i="0" lang="es" sz="1800" u="none" cap="none" strike="noStrike">
                <a:solidFill>
                  <a:srgbClr val="002540"/>
                </a:solidFill>
                <a:latin typeface="Open Sans ExtraBold"/>
                <a:ea typeface="Open Sans ExtraBold"/>
                <a:cs typeface="Open Sans ExtraBold"/>
                <a:sym typeface="Open Sans ExtraBold"/>
              </a:rPr>
              <a:t>?</a:t>
            </a:r>
            <a:endParaRPr i="0" sz="18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i="0" sz="1800" u="none" cap="none" strike="noStrike">
              <a:solidFill>
                <a:srgbClr val="002540"/>
              </a:solidFill>
              <a:latin typeface="Open Sans ExtraBold"/>
              <a:ea typeface="Open Sans ExtraBold"/>
              <a:cs typeface="Open Sans ExtraBold"/>
              <a:sym typeface="Open Sans ExtraBold"/>
            </a:endParaRPr>
          </a:p>
        </p:txBody>
      </p:sp>
      <p:sp>
        <p:nvSpPr>
          <p:cNvPr id="379" name="Google Shape;379;p40"/>
          <p:cNvSpPr/>
          <p:nvPr/>
        </p:nvSpPr>
        <p:spPr>
          <a:xfrm rot="2736031">
            <a:off x="1251527" y="2222227"/>
            <a:ext cx="2975315" cy="2975315"/>
          </a:xfrm>
          <a:prstGeom prst="rect">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0"/>
          <p:cNvSpPr/>
          <p:nvPr/>
        </p:nvSpPr>
        <p:spPr>
          <a:xfrm rot="2735686">
            <a:off x="1247370" y="2015982"/>
            <a:ext cx="2983586" cy="2983586"/>
          </a:xfrm>
          <a:prstGeom prst="rect">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0"/>
          <p:cNvSpPr/>
          <p:nvPr/>
        </p:nvSpPr>
        <p:spPr>
          <a:xfrm rot="2735384">
            <a:off x="1389189" y="2253193"/>
            <a:ext cx="2699947" cy="269994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0"/>
          <p:cNvSpPr/>
          <p:nvPr/>
        </p:nvSpPr>
        <p:spPr>
          <a:xfrm rot="2736031">
            <a:off x="5228627" y="2219427"/>
            <a:ext cx="2975315" cy="2975315"/>
          </a:xfrm>
          <a:prstGeom prst="rect">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0"/>
          <p:cNvSpPr/>
          <p:nvPr/>
        </p:nvSpPr>
        <p:spPr>
          <a:xfrm rot="2735686">
            <a:off x="5224470" y="2013182"/>
            <a:ext cx="2983586" cy="2983586"/>
          </a:xfrm>
          <a:prstGeom prst="rect">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0"/>
          <p:cNvSpPr/>
          <p:nvPr/>
        </p:nvSpPr>
        <p:spPr>
          <a:xfrm rot="2735384">
            <a:off x="5366289" y="2250393"/>
            <a:ext cx="2699947" cy="269994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0"/>
          <p:cNvSpPr/>
          <p:nvPr/>
        </p:nvSpPr>
        <p:spPr>
          <a:xfrm>
            <a:off x="5483424" y="2468975"/>
            <a:ext cx="2471700" cy="2262775"/>
          </a:xfrm>
          <a:prstGeom prst="flowChartProcess">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1" i="0" lang="es" sz="1300" u="none" cap="none" strike="noStrike">
                <a:solidFill>
                  <a:srgbClr val="003B4D"/>
                </a:solidFill>
                <a:latin typeface="Open Sans"/>
                <a:ea typeface="Open Sans"/>
                <a:cs typeface="Open Sans"/>
                <a:sym typeface="Open Sans"/>
              </a:rPr>
              <a:t>Facilita el control del número de llamadas que tiene que hacer cada agente</a:t>
            </a:r>
            <a:r>
              <a:rPr i="0" lang="es" sz="1300" u="none" cap="none" strike="noStrike">
                <a:solidFill>
                  <a:srgbClr val="003B4D"/>
                </a:solidFill>
                <a:latin typeface="Open Sans"/>
                <a:ea typeface="Open Sans"/>
                <a:cs typeface="Open Sans"/>
                <a:sym typeface="Open Sans"/>
              </a:rPr>
              <a:t>, ya que tiene propiedad de cartera y le asigna una llamada específica a cada uno.</a:t>
            </a:r>
            <a:endParaRPr i="0" sz="1300" u="none" cap="none" strike="noStrike">
              <a:solidFill>
                <a:srgbClr val="003B4D"/>
              </a:solidFill>
              <a:latin typeface="Open Sans"/>
              <a:ea typeface="Open Sans"/>
              <a:cs typeface="Open Sans"/>
              <a:sym typeface="Open Sans"/>
            </a:endParaRPr>
          </a:p>
        </p:txBody>
      </p:sp>
      <p:sp>
        <p:nvSpPr>
          <p:cNvPr id="386" name="Google Shape;386;p40"/>
          <p:cNvSpPr/>
          <p:nvPr/>
        </p:nvSpPr>
        <p:spPr>
          <a:xfrm rot="2736031">
            <a:off x="9205727" y="2216627"/>
            <a:ext cx="2975315" cy="2975315"/>
          </a:xfrm>
          <a:prstGeom prst="rect">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0"/>
          <p:cNvSpPr/>
          <p:nvPr/>
        </p:nvSpPr>
        <p:spPr>
          <a:xfrm rot="2735686">
            <a:off x="9201570" y="2010382"/>
            <a:ext cx="2983586" cy="2983586"/>
          </a:xfrm>
          <a:prstGeom prst="rect">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0"/>
          <p:cNvSpPr/>
          <p:nvPr/>
        </p:nvSpPr>
        <p:spPr>
          <a:xfrm rot="2735384">
            <a:off x="9343389" y="2247593"/>
            <a:ext cx="2699947" cy="269994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40"/>
          <p:cNvSpPr/>
          <p:nvPr/>
        </p:nvSpPr>
        <p:spPr>
          <a:xfrm>
            <a:off x="9343575" y="2749275"/>
            <a:ext cx="2688775" cy="2262775"/>
          </a:xfrm>
          <a:prstGeom prst="flowChartProcess">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a:ea typeface="Open Sans"/>
                <a:cs typeface="Open Sans"/>
                <a:sym typeface="Open Sans"/>
              </a:rPr>
              <a:t>Dado que el marcador llama primero al cliente, </a:t>
            </a:r>
            <a:r>
              <a:rPr b="1" i="0" lang="es" sz="1300" u="none" cap="none" strike="noStrike">
                <a:solidFill>
                  <a:srgbClr val="003B4D"/>
                </a:solidFill>
                <a:latin typeface="Open Sans"/>
                <a:ea typeface="Open Sans"/>
                <a:cs typeface="Open Sans"/>
                <a:sym typeface="Open Sans"/>
              </a:rPr>
              <a:t>el agente no escucha la llamada sonar o ir a buzón de voz. </a:t>
            </a:r>
            <a:endParaRPr b="1" i="0" sz="1300" u="none" cap="none" strike="noStrike">
              <a:solidFill>
                <a:srgbClr val="003B4D"/>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a:ea typeface="Open Sans"/>
              <a:cs typeface="Open Sans"/>
              <a:sym typeface="Open Sans"/>
            </a:endParaRPr>
          </a:p>
        </p:txBody>
      </p:sp>
      <p:sp>
        <p:nvSpPr>
          <p:cNvPr id="390" name="Google Shape;390;p40"/>
          <p:cNvSpPr/>
          <p:nvPr/>
        </p:nvSpPr>
        <p:spPr>
          <a:xfrm>
            <a:off x="1709873" y="4363800"/>
            <a:ext cx="6027300" cy="3198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0"/>
          <p:cNvSpPr/>
          <p:nvPr/>
        </p:nvSpPr>
        <p:spPr>
          <a:xfrm>
            <a:off x="1706973" y="4363800"/>
            <a:ext cx="6027300" cy="3198300"/>
          </a:xfrm>
          <a:prstGeom prst="triangle">
            <a:avLst>
              <a:gd fmla="val 50000" name="adj"/>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0"/>
          <p:cNvSpPr/>
          <p:nvPr/>
        </p:nvSpPr>
        <p:spPr>
          <a:xfrm>
            <a:off x="5701198" y="4363800"/>
            <a:ext cx="6027300" cy="3198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0"/>
          <p:cNvSpPr/>
          <p:nvPr/>
        </p:nvSpPr>
        <p:spPr>
          <a:xfrm>
            <a:off x="5698298" y="4363800"/>
            <a:ext cx="6027300" cy="3198300"/>
          </a:xfrm>
          <a:prstGeom prst="triangle">
            <a:avLst>
              <a:gd fmla="val 50000" name="adj"/>
            </a:avLst>
          </a:prstGeom>
          <a:solidFill>
            <a:srgbClr val="FF9800">
              <a:alpha val="379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0"/>
          <p:cNvSpPr txBox="1"/>
          <p:nvPr/>
        </p:nvSpPr>
        <p:spPr>
          <a:xfrm>
            <a:off x="3231774" y="6135700"/>
            <a:ext cx="3292800" cy="845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a:ea typeface="Open Sans"/>
                <a:cs typeface="Open Sans"/>
                <a:sym typeface="Open Sans"/>
              </a:rPr>
              <a:t>Empresas que trabajan en campañas de Cobranzas y que se benefician de la propiedad de cartera.</a:t>
            </a:r>
            <a:endParaRPr i="0" sz="1300" u="none" cap="none" strike="noStrike">
              <a:solidFill>
                <a:srgbClr val="003B4D"/>
              </a:solidFill>
              <a:latin typeface="Open Sans"/>
              <a:ea typeface="Open Sans"/>
              <a:cs typeface="Open Sans"/>
              <a:sym typeface="Open Sans"/>
            </a:endParaRPr>
          </a:p>
        </p:txBody>
      </p:sp>
      <p:sp>
        <p:nvSpPr>
          <p:cNvPr id="395" name="Google Shape;395;p40"/>
          <p:cNvSpPr/>
          <p:nvPr/>
        </p:nvSpPr>
        <p:spPr>
          <a:xfrm>
            <a:off x="3484775" y="5078275"/>
            <a:ext cx="2471700" cy="781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800"/>
              <a:buFont typeface="Arial"/>
              <a:buNone/>
            </a:pPr>
            <a:r>
              <a:rPr i="0" lang="es" sz="1800" u="none" cap="none" strike="noStrike">
                <a:solidFill>
                  <a:srgbClr val="003B4D"/>
                </a:solidFill>
                <a:latin typeface="Open Sans ExtraBold"/>
                <a:ea typeface="Open Sans ExtraBold"/>
                <a:cs typeface="Open Sans ExtraBold"/>
                <a:sym typeface="Open Sans ExtraBold"/>
              </a:rPr>
              <a:t>Son </a:t>
            </a:r>
            <a:endParaRPr i="0" sz="1800" u="none" cap="none" strike="noStrike">
              <a:solidFill>
                <a:srgbClr val="003B4D"/>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800"/>
              <a:buFont typeface="Arial"/>
              <a:buNone/>
            </a:pPr>
            <a:r>
              <a:rPr i="0" lang="es" sz="1800" u="none" cap="none" strike="noStrike">
                <a:solidFill>
                  <a:srgbClr val="003B4D"/>
                </a:solidFill>
                <a:latin typeface="Open Sans ExtraBold"/>
                <a:ea typeface="Open Sans ExtraBold"/>
                <a:cs typeface="Open Sans ExtraBold"/>
                <a:sym typeface="Open Sans ExtraBold"/>
              </a:rPr>
              <a:t>perfectos para</a:t>
            </a:r>
            <a:r>
              <a:rPr i="0" lang="es" sz="1800" u="none" cap="none" strike="noStrike">
                <a:solidFill>
                  <a:srgbClr val="0095FF"/>
                </a:solidFill>
                <a:latin typeface="Open Sans ExtraBold"/>
                <a:ea typeface="Open Sans ExtraBold"/>
                <a:cs typeface="Open Sans ExtraBold"/>
                <a:sym typeface="Open Sans ExtraBold"/>
              </a:rPr>
              <a:t>:</a:t>
            </a:r>
            <a:endParaRPr i="0" sz="1500" u="none" cap="none" strike="noStrike">
              <a:solidFill>
                <a:srgbClr val="0095FF"/>
              </a:solidFill>
              <a:latin typeface="Open Sans ExtraBold"/>
              <a:ea typeface="Open Sans ExtraBold"/>
              <a:cs typeface="Open Sans ExtraBold"/>
              <a:sym typeface="Open Sans ExtraBold"/>
            </a:endParaRPr>
          </a:p>
        </p:txBody>
      </p:sp>
      <p:sp>
        <p:nvSpPr>
          <p:cNvPr id="396" name="Google Shape;396;p40"/>
          <p:cNvSpPr txBox="1"/>
          <p:nvPr/>
        </p:nvSpPr>
        <p:spPr>
          <a:xfrm>
            <a:off x="7225999" y="6130100"/>
            <a:ext cx="3292800" cy="1075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a:ea typeface="Open Sans"/>
                <a:cs typeface="Open Sans"/>
                <a:sym typeface="Open Sans"/>
              </a:rPr>
              <a:t>A su vez, son perfectos para cualquier empresa que quiera evitar que sus agentes corten las llamadas antes de que sean atendidas por los clientes. </a:t>
            </a:r>
            <a:endParaRPr i="0" sz="1300" u="none" cap="none" strike="noStrike">
              <a:solidFill>
                <a:srgbClr val="003B4D"/>
              </a:solidFill>
              <a:latin typeface="Open Sans"/>
              <a:ea typeface="Open Sans"/>
              <a:cs typeface="Open Sans"/>
              <a:sym typeface="Open Sans"/>
            </a:endParaRPr>
          </a:p>
        </p:txBody>
      </p:sp>
      <p:sp>
        <p:nvSpPr>
          <p:cNvPr id="397" name="Google Shape;397;p40"/>
          <p:cNvSpPr/>
          <p:nvPr/>
        </p:nvSpPr>
        <p:spPr>
          <a:xfrm>
            <a:off x="1503325" y="2757838"/>
            <a:ext cx="2471700" cy="1679450"/>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a:ea typeface="Open Sans"/>
                <a:cs typeface="Open Sans"/>
                <a:sym typeface="Open Sans"/>
              </a:rPr>
              <a:t>Dado que cada llamada es asociada a un agente en particular, </a:t>
            </a:r>
            <a:r>
              <a:rPr b="1" i="0" lang="es" sz="1300" u="none" cap="none" strike="noStrike">
                <a:solidFill>
                  <a:srgbClr val="003B4D"/>
                </a:solidFill>
                <a:latin typeface="Open Sans"/>
                <a:ea typeface="Open Sans"/>
                <a:cs typeface="Open Sans"/>
                <a:sym typeface="Open Sans"/>
              </a:rPr>
              <a:t>este tipo de marcador no </a:t>
            </a:r>
            <a:endParaRPr b="1" i="0" sz="1300" u="none" cap="none" strike="noStrike">
              <a:solidFill>
                <a:srgbClr val="003B4D"/>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rPr b="1" i="0" lang="es" sz="1300" u="none" cap="none" strike="noStrike">
                <a:solidFill>
                  <a:srgbClr val="003B4D"/>
                </a:solidFill>
                <a:latin typeface="Open Sans"/>
                <a:ea typeface="Open Sans"/>
                <a:cs typeface="Open Sans"/>
                <a:sym typeface="Open Sans"/>
              </a:rPr>
              <a:t>utiliza el sobremarcado</a:t>
            </a:r>
            <a:r>
              <a:rPr i="0" lang="es" sz="1300" u="none" cap="none" strike="noStrike">
                <a:solidFill>
                  <a:srgbClr val="003B4D"/>
                </a:solidFill>
                <a:latin typeface="Open Sans"/>
                <a:ea typeface="Open Sans"/>
                <a:cs typeface="Open Sans"/>
                <a:sym typeface="Open Sans"/>
              </a:rPr>
              <a:t> y realiza una llamada por agente disponible.</a:t>
            </a:r>
            <a:endParaRPr i="0" sz="1300" u="none" cap="none" strike="noStrike">
              <a:solidFill>
                <a:srgbClr val="003B4D"/>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1" name="Shape 401"/>
        <p:cNvGrpSpPr/>
        <p:nvPr/>
      </p:nvGrpSpPr>
      <p:grpSpPr>
        <a:xfrm>
          <a:off x="0" y="0"/>
          <a:ext cx="0" cy="0"/>
          <a:chOff x="0" y="0"/>
          <a:chExt cx="0" cy="0"/>
        </a:xfrm>
      </p:grpSpPr>
      <p:sp>
        <p:nvSpPr>
          <p:cNvPr id="402" name="Google Shape;402;p41"/>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PREDICTIVO</a:t>
            </a:r>
            <a:endParaRPr sz="1300">
              <a:solidFill>
                <a:srgbClr val="435E72"/>
              </a:solidFill>
              <a:latin typeface="Open Sans ExtraBold"/>
              <a:ea typeface="Open Sans ExtraBold"/>
              <a:cs typeface="Open Sans ExtraBold"/>
              <a:sym typeface="Open Sans ExtraBold"/>
            </a:endParaRPr>
          </a:p>
        </p:txBody>
      </p:sp>
      <p:sp>
        <p:nvSpPr>
          <p:cNvPr id="403" name="Google Shape;403;p41"/>
          <p:cNvSpPr txBox="1"/>
          <p:nvPr/>
        </p:nvSpPr>
        <p:spPr>
          <a:xfrm>
            <a:off x="1000000" y="1537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000"/>
              <a:buFont typeface="Arial"/>
              <a:buNone/>
            </a:pPr>
            <a:r>
              <a:rPr lang="es" sz="1300">
                <a:solidFill>
                  <a:srgbClr val="002540"/>
                </a:solidFill>
                <a:latin typeface="Open Sans"/>
                <a:ea typeface="Open Sans"/>
                <a:cs typeface="Open Sans"/>
                <a:sym typeface="Open Sans"/>
              </a:rPr>
              <a:t>Este marcador llama a un número y, cuando atiende, conecta la llamada con un agente que esté disponible. Lo bueno de este tipo de marcador es que</a:t>
            </a:r>
            <a:r>
              <a:rPr b="1" lang="es" sz="1300">
                <a:solidFill>
                  <a:srgbClr val="002540"/>
                </a:solidFill>
                <a:latin typeface="Open Sans"/>
                <a:ea typeface="Open Sans"/>
                <a:cs typeface="Open Sans"/>
                <a:sym typeface="Open Sans"/>
              </a:rPr>
              <a:t> busca tener a los agentes ocupados la mayor parte del tiempo, bajando así los tiempos ‘muertos’ entre llamadas. </a:t>
            </a:r>
            <a:endParaRPr b="1"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0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000"/>
              <a:buFont typeface="Arial"/>
              <a:buNone/>
            </a:pPr>
            <a:r>
              <a:rPr lang="es" sz="1300">
                <a:solidFill>
                  <a:srgbClr val="002540"/>
                </a:solidFill>
                <a:latin typeface="Open Sans"/>
                <a:ea typeface="Open Sans"/>
                <a:cs typeface="Open Sans"/>
                <a:sym typeface="Open Sans"/>
              </a:rPr>
              <a:t>Cabe destacar que, por la forma en la que este marcador trabaja, existe la posibilidad de que se pierdan o abandonen las llamadas por no existir agente disponible. De todas formas, estas llamadas se vuelven a intentar más adelante.</a:t>
            </a:r>
            <a:endParaRPr sz="1300">
              <a:solidFill>
                <a:srgbClr val="002540"/>
              </a:solidFill>
              <a:latin typeface="Nunito"/>
              <a:ea typeface="Nunito"/>
              <a:cs typeface="Nunito"/>
              <a:sym typeface="Nunito"/>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404" name="Google Shape;404;p41"/>
          <p:cNvSpPr txBox="1"/>
          <p:nvPr/>
        </p:nvSpPr>
        <p:spPr>
          <a:xfrm>
            <a:off x="1000000" y="1000625"/>
            <a:ext cx="3355500" cy="4617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Predictivo</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405" name="Google Shape;405;p41"/>
          <p:cNvSpPr/>
          <p:nvPr/>
        </p:nvSpPr>
        <p:spPr>
          <a:xfrm rot="-2700000">
            <a:off x="1032217" y="1090621"/>
            <a:ext cx="281711" cy="281711"/>
          </a:xfrm>
          <a:prstGeom prst="rect">
            <a:avLst/>
          </a:prstGeom>
          <a:solidFill>
            <a:srgbClr val="F275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6" name="Google Shape;406;p41"/>
          <p:cNvPicPr preferRelativeResize="0"/>
          <p:nvPr/>
        </p:nvPicPr>
        <p:blipFill rotWithShape="1">
          <a:blip r:embed="rId4">
            <a:alphaModFix/>
          </a:blip>
          <a:srcRect b="1615" l="0" r="0" t="1625"/>
          <a:stretch/>
        </p:blipFill>
        <p:spPr>
          <a:xfrm>
            <a:off x="6833991" y="1032274"/>
            <a:ext cx="5985358" cy="6129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0" name="Shape 410"/>
        <p:cNvGrpSpPr/>
        <p:nvPr/>
      </p:nvGrpSpPr>
      <p:grpSpPr>
        <a:xfrm>
          <a:off x="0" y="0"/>
          <a:ext cx="0" cy="0"/>
          <a:chOff x="0" y="0"/>
          <a:chExt cx="0" cy="0"/>
        </a:xfrm>
      </p:grpSpPr>
      <p:sp>
        <p:nvSpPr>
          <p:cNvPr id="411" name="Google Shape;411;p42"/>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PREDICTIVO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pic>
        <p:nvPicPr>
          <p:cNvPr id="412" name="Google Shape;412;p42"/>
          <p:cNvPicPr preferRelativeResize="0"/>
          <p:nvPr/>
        </p:nvPicPr>
        <p:blipFill rotWithShape="1">
          <a:blip r:embed="rId4">
            <a:alphaModFix/>
          </a:blip>
          <a:srcRect b="0" l="592" r="602" t="0"/>
          <a:stretch/>
        </p:blipFill>
        <p:spPr>
          <a:xfrm>
            <a:off x="470794" y="404962"/>
            <a:ext cx="12956068" cy="71516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6" name="Shape 416"/>
        <p:cNvGrpSpPr/>
        <p:nvPr/>
      </p:nvGrpSpPr>
      <p:grpSpPr>
        <a:xfrm>
          <a:off x="0" y="0"/>
          <a:ext cx="0" cy="0"/>
          <a:chOff x="0" y="0"/>
          <a:chExt cx="0" cy="0"/>
        </a:xfrm>
      </p:grpSpPr>
      <p:sp>
        <p:nvSpPr>
          <p:cNvPr id="417" name="Google Shape;417;p43"/>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PREDICTIVO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PARÁMETROS</a:t>
            </a:r>
            <a:endParaRPr sz="1300">
              <a:solidFill>
                <a:srgbClr val="435E72"/>
              </a:solidFill>
              <a:latin typeface="Open Sans ExtraBold"/>
              <a:ea typeface="Open Sans ExtraBold"/>
              <a:cs typeface="Open Sans ExtraBold"/>
              <a:sym typeface="Open Sans ExtraBold"/>
            </a:endParaRPr>
          </a:p>
        </p:txBody>
      </p:sp>
      <p:sp>
        <p:nvSpPr>
          <p:cNvPr id="418" name="Google Shape;418;p43"/>
          <p:cNvSpPr/>
          <p:nvPr/>
        </p:nvSpPr>
        <p:spPr>
          <a:xfrm>
            <a:off x="534975" y="1157475"/>
            <a:ext cx="12568800" cy="6183300"/>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3"/>
          <p:cNvSpPr/>
          <p:nvPr/>
        </p:nvSpPr>
        <p:spPr>
          <a:xfrm>
            <a:off x="3076250" y="1755500"/>
            <a:ext cx="2397300" cy="5150700"/>
          </a:xfrm>
          <a:prstGeom prst="rect">
            <a:avLst/>
          </a:prstGeom>
          <a:solidFill>
            <a:schemeClr val="lt1"/>
          </a:solidFill>
          <a:ln cap="flat" cmpd="sng" w="38100">
            <a:solidFill>
              <a:srgbClr val="F2757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3"/>
          <p:cNvSpPr/>
          <p:nvPr/>
        </p:nvSpPr>
        <p:spPr>
          <a:xfrm>
            <a:off x="5608863" y="1755500"/>
            <a:ext cx="2397300" cy="5150700"/>
          </a:xfrm>
          <a:prstGeom prst="rect">
            <a:avLst/>
          </a:prstGeom>
          <a:solidFill>
            <a:schemeClr val="lt1"/>
          </a:solidFill>
          <a:ln cap="flat" cmpd="sng" w="38100">
            <a:solidFill>
              <a:srgbClr val="F2757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3"/>
          <p:cNvSpPr/>
          <p:nvPr/>
        </p:nvSpPr>
        <p:spPr>
          <a:xfrm>
            <a:off x="8165250" y="1755500"/>
            <a:ext cx="2397300" cy="5150700"/>
          </a:xfrm>
          <a:prstGeom prst="rect">
            <a:avLst/>
          </a:prstGeom>
          <a:solidFill>
            <a:schemeClr val="lt1"/>
          </a:solidFill>
          <a:ln cap="flat" cmpd="sng" w="38100">
            <a:solidFill>
              <a:srgbClr val="F2757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3"/>
          <p:cNvSpPr/>
          <p:nvPr/>
        </p:nvSpPr>
        <p:spPr>
          <a:xfrm>
            <a:off x="10709750" y="1755500"/>
            <a:ext cx="2397300" cy="5150700"/>
          </a:xfrm>
          <a:prstGeom prst="rect">
            <a:avLst/>
          </a:prstGeom>
          <a:solidFill>
            <a:schemeClr val="lt1"/>
          </a:solidFill>
          <a:ln cap="flat" cmpd="sng" w="38100">
            <a:solidFill>
              <a:srgbClr val="F2757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3"/>
          <p:cNvSpPr/>
          <p:nvPr/>
        </p:nvSpPr>
        <p:spPr>
          <a:xfrm>
            <a:off x="531700" y="1755500"/>
            <a:ext cx="2397300" cy="5150700"/>
          </a:xfrm>
          <a:prstGeom prst="rect">
            <a:avLst/>
          </a:prstGeom>
          <a:solidFill>
            <a:schemeClr val="lt1"/>
          </a:solidFill>
          <a:ln cap="flat" cmpd="sng" w="38100">
            <a:solidFill>
              <a:srgbClr val="F2757E"/>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4" name="Google Shape;424;p43"/>
          <p:cNvPicPr preferRelativeResize="0"/>
          <p:nvPr/>
        </p:nvPicPr>
        <p:blipFill rotWithShape="1">
          <a:blip r:embed="rId4">
            <a:alphaModFix/>
          </a:blip>
          <a:srcRect b="0" l="0" r="0" t="0"/>
          <a:stretch/>
        </p:blipFill>
        <p:spPr>
          <a:xfrm>
            <a:off x="6620713" y="2154638"/>
            <a:ext cx="397383" cy="397383"/>
          </a:xfrm>
          <a:prstGeom prst="rect">
            <a:avLst/>
          </a:prstGeom>
          <a:noFill/>
          <a:ln>
            <a:noFill/>
          </a:ln>
        </p:spPr>
      </p:pic>
      <p:pic>
        <p:nvPicPr>
          <p:cNvPr id="425" name="Google Shape;425;p43"/>
          <p:cNvPicPr preferRelativeResize="0"/>
          <p:nvPr/>
        </p:nvPicPr>
        <p:blipFill rotWithShape="1">
          <a:blip r:embed="rId5">
            <a:alphaModFix/>
          </a:blip>
          <a:srcRect b="0" l="0" r="0" t="0"/>
          <a:stretch/>
        </p:blipFill>
        <p:spPr>
          <a:xfrm>
            <a:off x="4070250" y="2154638"/>
            <a:ext cx="397383" cy="397383"/>
          </a:xfrm>
          <a:prstGeom prst="rect">
            <a:avLst/>
          </a:prstGeom>
          <a:noFill/>
          <a:ln>
            <a:noFill/>
          </a:ln>
        </p:spPr>
      </p:pic>
      <p:pic>
        <p:nvPicPr>
          <p:cNvPr id="426" name="Google Shape;426;p43"/>
          <p:cNvPicPr preferRelativeResize="0"/>
          <p:nvPr/>
        </p:nvPicPr>
        <p:blipFill rotWithShape="1">
          <a:blip r:embed="rId6">
            <a:alphaModFix/>
          </a:blip>
          <a:srcRect b="0" l="0" r="0" t="0"/>
          <a:stretch/>
        </p:blipFill>
        <p:spPr>
          <a:xfrm>
            <a:off x="9160601" y="2157975"/>
            <a:ext cx="394716" cy="394716"/>
          </a:xfrm>
          <a:prstGeom prst="rect">
            <a:avLst/>
          </a:prstGeom>
          <a:noFill/>
          <a:ln>
            <a:noFill/>
          </a:ln>
        </p:spPr>
      </p:pic>
      <p:pic>
        <p:nvPicPr>
          <p:cNvPr id="427" name="Google Shape;427;p43"/>
          <p:cNvPicPr preferRelativeResize="0"/>
          <p:nvPr/>
        </p:nvPicPr>
        <p:blipFill rotWithShape="1">
          <a:blip r:embed="rId7">
            <a:alphaModFix/>
          </a:blip>
          <a:srcRect b="0" l="0" r="0" t="0"/>
          <a:stretch/>
        </p:blipFill>
        <p:spPr>
          <a:xfrm>
            <a:off x="11656788" y="2167750"/>
            <a:ext cx="397382" cy="397382"/>
          </a:xfrm>
          <a:prstGeom prst="rect">
            <a:avLst/>
          </a:prstGeom>
          <a:noFill/>
          <a:ln>
            <a:noFill/>
          </a:ln>
        </p:spPr>
      </p:pic>
      <p:pic>
        <p:nvPicPr>
          <p:cNvPr id="428" name="Google Shape;428;p43"/>
          <p:cNvPicPr preferRelativeResize="0"/>
          <p:nvPr/>
        </p:nvPicPr>
        <p:blipFill rotWithShape="1">
          <a:blip r:embed="rId8">
            <a:alphaModFix/>
          </a:blip>
          <a:srcRect b="0" l="298" r="298" t="0"/>
          <a:stretch/>
        </p:blipFill>
        <p:spPr>
          <a:xfrm>
            <a:off x="1534350" y="2157975"/>
            <a:ext cx="394716" cy="394716"/>
          </a:xfrm>
          <a:prstGeom prst="rect">
            <a:avLst/>
          </a:prstGeom>
          <a:noFill/>
          <a:ln>
            <a:noFill/>
          </a:ln>
        </p:spPr>
      </p:pic>
      <p:sp>
        <p:nvSpPr>
          <p:cNvPr id="429" name="Google Shape;429;p43"/>
          <p:cNvSpPr txBox="1"/>
          <p:nvPr/>
        </p:nvSpPr>
        <p:spPr>
          <a:xfrm>
            <a:off x="576049" y="3017189"/>
            <a:ext cx="23022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3B4D"/>
                </a:solidFill>
                <a:latin typeface="Open Sans ExtraBold"/>
                <a:ea typeface="Open Sans ExtraBold"/>
                <a:cs typeface="Open Sans ExtraBold"/>
                <a:sym typeface="Open Sans ExtraBold"/>
              </a:rPr>
              <a:t>Máximo de canales por agente</a:t>
            </a:r>
            <a:endParaRPr i="0" sz="1300" u="none" cap="none" strike="noStrike">
              <a:solidFill>
                <a:srgbClr val="003B4D"/>
              </a:solidFill>
              <a:latin typeface="Open Sans ExtraBold"/>
              <a:ea typeface="Open Sans ExtraBold"/>
              <a:cs typeface="Open Sans ExtraBold"/>
              <a:sym typeface="Open Sans ExtraBold"/>
            </a:endParaRPr>
          </a:p>
        </p:txBody>
      </p:sp>
      <p:sp>
        <p:nvSpPr>
          <p:cNvPr id="430" name="Google Shape;430;p43"/>
          <p:cNvSpPr txBox="1"/>
          <p:nvPr/>
        </p:nvSpPr>
        <p:spPr>
          <a:xfrm>
            <a:off x="540325" y="3816100"/>
            <a:ext cx="2397300" cy="23826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a:ea typeface="Open Sans"/>
                <a:cs typeface="Open Sans"/>
                <a:sym typeface="Open Sans"/>
              </a:rPr>
              <a:t>Número máximo de canales, calculado con base en la cantidad de agentes conectados y el número máximo de llamadas concurrentes por agente. </a:t>
            </a:r>
            <a:endParaRPr i="0" sz="1300" u="none" cap="none" strike="noStrike">
              <a:solidFill>
                <a:srgbClr val="003B4D"/>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400"/>
              <a:buFont typeface="Arial"/>
              <a:buNone/>
            </a:pPr>
            <a:r>
              <a:t/>
            </a:r>
            <a:endParaRPr i="0" sz="1300" u="none" cap="none" strike="noStrike">
              <a:solidFill>
                <a:srgbClr val="003B4D"/>
              </a:solidFill>
              <a:latin typeface="Open Sans"/>
              <a:ea typeface="Open Sans"/>
              <a:cs typeface="Open Sans"/>
              <a:sym typeface="Open Sans"/>
            </a:endParaRPr>
          </a:p>
        </p:txBody>
      </p:sp>
      <p:sp>
        <p:nvSpPr>
          <p:cNvPr id="431" name="Google Shape;431;p43"/>
          <p:cNvSpPr txBox="1"/>
          <p:nvPr/>
        </p:nvSpPr>
        <p:spPr>
          <a:xfrm>
            <a:off x="31205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3B4D"/>
                </a:solidFill>
                <a:latin typeface="Open Sans ExtraBold"/>
                <a:ea typeface="Open Sans ExtraBold"/>
                <a:cs typeface="Open Sans ExtraBold"/>
                <a:sym typeface="Open Sans ExtraBold"/>
              </a:rPr>
              <a:t>Tasa de Abandono</a:t>
            </a:r>
            <a:endParaRPr i="0" sz="1300" u="none" cap="none" strike="noStrike">
              <a:solidFill>
                <a:srgbClr val="003B4D"/>
              </a:solidFill>
              <a:latin typeface="Open Sans ExtraBold"/>
              <a:ea typeface="Open Sans ExtraBold"/>
              <a:cs typeface="Open Sans ExtraBold"/>
              <a:sym typeface="Open Sans ExtraBold"/>
            </a:endParaRPr>
          </a:p>
        </p:txBody>
      </p:sp>
      <p:sp>
        <p:nvSpPr>
          <p:cNvPr id="432" name="Google Shape;432;p43"/>
          <p:cNvSpPr txBox="1"/>
          <p:nvPr/>
        </p:nvSpPr>
        <p:spPr>
          <a:xfrm>
            <a:off x="3070288" y="3816100"/>
            <a:ext cx="2397300" cy="23826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a:ea typeface="Open Sans"/>
                <a:cs typeface="Open Sans"/>
                <a:sym typeface="Open Sans"/>
              </a:rPr>
              <a:t>Máximo porcentaje permitido de llamadas que el cliente colgó sin ser atendido por un agente. Si este valor sube, se debe ajustar para que marque menos intensamente..</a:t>
            </a:r>
            <a:endParaRPr i="0" sz="1300" u="none" cap="none" strike="noStrike">
              <a:solidFill>
                <a:srgbClr val="003B4D"/>
              </a:solidFill>
              <a:latin typeface="Open Sans"/>
              <a:ea typeface="Open Sans"/>
              <a:cs typeface="Open Sans"/>
              <a:sym typeface="Open Sans"/>
            </a:endParaRPr>
          </a:p>
        </p:txBody>
      </p:sp>
      <p:sp>
        <p:nvSpPr>
          <p:cNvPr id="433" name="Google Shape;433;p43"/>
          <p:cNvSpPr txBox="1"/>
          <p:nvPr/>
        </p:nvSpPr>
        <p:spPr>
          <a:xfrm>
            <a:off x="56650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3B4D"/>
                </a:solidFill>
                <a:latin typeface="Open Sans ExtraBold"/>
                <a:ea typeface="Open Sans ExtraBold"/>
                <a:cs typeface="Open Sans ExtraBold"/>
                <a:sym typeface="Open Sans ExtraBold"/>
              </a:rPr>
              <a:t>Descanso</a:t>
            </a:r>
            <a:endParaRPr i="0" sz="1300" u="none" cap="none" strike="noStrike">
              <a:solidFill>
                <a:srgbClr val="003B4D"/>
              </a:solidFill>
              <a:latin typeface="Open Sans ExtraBold"/>
              <a:ea typeface="Open Sans ExtraBold"/>
              <a:cs typeface="Open Sans ExtraBold"/>
              <a:sym typeface="Open Sans ExtraBold"/>
            </a:endParaRPr>
          </a:p>
        </p:txBody>
      </p:sp>
      <p:sp>
        <p:nvSpPr>
          <p:cNvPr id="434" name="Google Shape;434;p43"/>
          <p:cNvSpPr txBox="1"/>
          <p:nvPr/>
        </p:nvSpPr>
        <p:spPr>
          <a:xfrm>
            <a:off x="5620750" y="3816100"/>
            <a:ext cx="2397300" cy="1812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i="0" lang="es" sz="1300" u="none" cap="none" strike="noStrike">
                <a:solidFill>
                  <a:srgbClr val="003B4D"/>
                </a:solidFill>
                <a:latin typeface="Open Sans"/>
                <a:ea typeface="Open Sans"/>
                <a:cs typeface="Open Sans"/>
                <a:sym typeface="Open Sans"/>
              </a:rPr>
              <a:t>Por cuánto tiempo se quiere que el marcador suene antes de colgar y tipificar la llamada, y avanzar hacia el siguiente número de la lista.</a:t>
            </a:r>
            <a:endParaRPr i="0" sz="1300" u="none" cap="none" strike="noStrike">
              <a:solidFill>
                <a:srgbClr val="003B4D"/>
              </a:solidFill>
              <a:latin typeface="Open Sans"/>
              <a:ea typeface="Open Sans"/>
              <a:cs typeface="Open Sans"/>
              <a:sym typeface="Open Sans"/>
            </a:endParaRPr>
          </a:p>
        </p:txBody>
      </p:sp>
      <p:sp>
        <p:nvSpPr>
          <p:cNvPr id="435" name="Google Shape;435;p43"/>
          <p:cNvSpPr txBox="1"/>
          <p:nvPr/>
        </p:nvSpPr>
        <p:spPr>
          <a:xfrm>
            <a:off x="82095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3B4D"/>
                </a:solidFill>
                <a:latin typeface="Open Sans ExtraBold"/>
                <a:ea typeface="Open Sans ExtraBold"/>
                <a:cs typeface="Open Sans ExtraBold"/>
                <a:sym typeface="Open Sans ExtraBold"/>
              </a:rPr>
              <a:t>Tiempo entre llamadas</a:t>
            </a:r>
            <a:endParaRPr i="0" sz="1300" u="none" cap="none" strike="noStrike">
              <a:solidFill>
                <a:srgbClr val="003B4D"/>
              </a:solidFill>
              <a:latin typeface="Open Sans ExtraBold"/>
              <a:ea typeface="Open Sans ExtraBold"/>
              <a:cs typeface="Open Sans ExtraBold"/>
              <a:sym typeface="Open Sans ExtraBold"/>
            </a:endParaRPr>
          </a:p>
        </p:txBody>
      </p:sp>
      <p:sp>
        <p:nvSpPr>
          <p:cNvPr id="436" name="Google Shape;436;p43"/>
          <p:cNvSpPr txBox="1"/>
          <p:nvPr/>
        </p:nvSpPr>
        <p:spPr>
          <a:xfrm>
            <a:off x="8157688" y="3816100"/>
            <a:ext cx="2397300" cy="1166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a:ea typeface="Open Sans"/>
                <a:cs typeface="Open Sans"/>
                <a:sym typeface="Open Sans"/>
              </a:rPr>
              <a:t>Tiempo en minutos  que el marcador debe esperar antes de realizar el próximo reintento.</a:t>
            </a:r>
            <a:endParaRPr i="0" sz="1300" u="none" cap="none" strike="noStrike">
              <a:solidFill>
                <a:srgbClr val="003B4D"/>
              </a:solidFill>
              <a:latin typeface="Open Sans"/>
              <a:ea typeface="Open Sans"/>
              <a:cs typeface="Open Sans"/>
              <a:sym typeface="Open Sans"/>
            </a:endParaRPr>
          </a:p>
        </p:txBody>
      </p:sp>
      <p:sp>
        <p:nvSpPr>
          <p:cNvPr id="437" name="Google Shape;437;p43"/>
          <p:cNvSpPr txBox="1"/>
          <p:nvPr/>
        </p:nvSpPr>
        <p:spPr>
          <a:xfrm>
            <a:off x="107540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3B4D"/>
                </a:solidFill>
                <a:latin typeface="Open Sans ExtraBold"/>
                <a:ea typeface="Open Sans ExtraBold"/>
                <a:cs typeface="Open Sans ExtraBold"/>
                <a:sym typeface="Open Sans ExtraBold"/>
              </a:rPr>
              <a:t>Reintentos</a:t>
            </a:r>
            <a:endParaRPr i="0" sz="1300" u="none" cap="none" strike="noStrike">
              <a:solidFill>
                <a:srgbClr val="003B4D"/>
              </a:solidFill>
              <a:latin typeface="Open Sans ExtraBold"/>
              <a:ea typeface="Open Sans ExtraBold"/>
              <a:cs typeface="Open Sans ExtraBold"/>
              <a:sym typeface="Open Sans ExtraBold"/>
            </a:endParaRPr>
          </a:p>
        </p:txBody>
      </p:sp>
      <p:sp>
        <p:nvSpPr>
          <p:cNvPr id="438" name="Google Shape;438;p43"/>
          <p:cNvSpPr txBox="1"/>
          <p:nvPr/>
        </p:nvSpPr>
        <p:spPr>
          <a:xfrm>
            <a:off x="10709750" y="3816100"/>
            <a:ext cx="2279400" cy="1601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a:ea typeface="Open Sans"/>
                <a:cs typeface="Open Sans"/>
                <a:sym typeface="Open Sans"/>
              </a:rPr>
              <a:t>Cantidad máxima de veces que el mismo número será llamado antes de seguir al siguiente número en la lista. </a:t>
            </a:r>
            <a:endParaRPr i="0" sz="1300" u="none" cap="none" strike="noStrike">
              <a:solidFill>
                <a:srgbClr val="003B4D"/>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2" name="Shape 442"/>
        <p:cNvGrpSpPr/>
        <p:nvPr/>
      </p:nvGrpSpPr>
      <p:grpSpPr>
        <a:xfrm>
          <a:off x="0" y="0"/>
          <a:ext cx="0" cy="0"/>
          <a:chOff x="0" y="0"/>
          <a:chExt cx="0" cy="0"/>
        </a:xfrm>
      </p:grpSpPr>
      <p:sp>
        <p:nvSpPr>
          <p:cNvPr id="443" name="Google Shape;443;p44"/>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PREDICTIVO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POR QUÉ PREDICTIVO</a:t>
            </a:r>
            <a:endParaRPr sz="1300">
              <a:solidFill>
                <a:srgbClr val="435E72"/>
              </a:solidFill>
              <a:latin typeface="Open Sans ExtraBold"/>
              <a:ea typeface="Open Sans ExtraBold"/>
              <a:cs typeface="Open Sans ExtraBold"/>
              <a:sym typeface="Open Sans ExtraBold"/>
            </a:endParaRPr>
          </a:p>
        </p:txBody>
      </p:sp>
      <p:sp>
        <p:nvSpPr>
          <p:cNvPr id="444" name="Google Shape;444;p44"/>
          <p:cNvSpPr/>
          <p:nvPr/>
        </p:nvSpPr>
        <p:spPr>
          <a:xfrm>
            <a:off x="4646113" y="836200"/>
            <a:ext cx="41916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2500"/>
              <a:buFont typeface="Arial"/>
              <a:buNone/>
            </a:pPr>
            <a:r>
              <a:rPr i="0" lang="es" sz="1800" u="none" cap="none" strike="noStrike">
                <a:solidFill>
                  <a:srgbClr val="002540"/>
                </a:solidFill>
                <a:latin typeface="Open Sans ExtraBold"/>
                <a:ea typeface="Open Sans ExtraBold"/>
                <a:cs typeface="Open Sans ExtraBold"/>
                <a:sym typeface="Open Sans ExtraBold"/>
              </a:rPr>
              <a:t>¿Por qué </a:t>
            </a:r>
            <a:r>
              <a:rPr lang="es" sz="1800">
                <a:solidFill>
                  <a:srgbClr val="002540"/>
                </a:solidFill>
                <a:latin typeface="Open Sans ExtraBold"/>
                <a:ea typeface="Open Sans ExtraBold"/>
                <a:cs typeface="Open Sans ExtraBold"/>
                <a:sym typeface="Open Sans ExtraBold"/>
              </a:rPr>
              <a:t>Predictivo?</a:t>
            </a:r>
            <a:endParaRPr i="0" sz="1800" u="none" cap="none" strike="noStrike">
              <a:solidFill>
                <a:srgbClr val="002540"/>
              </a:solidFill>
              <a:latin typeface="Open Sans ExtraBold"/>
              <a:ea typeface="Open Sans ExtraBold"/>
              <a:cs typeface="Open Sans ExtraBold"/>
              <a:sym typeface="Open Sans ExtraBold"/>
            </a:endParaRPr>
          </a:p>
        </p:txBody>
      </p:sp>
      <p:sp>
        <p:nvSpPr>
          <p:cNvPr id="445" name="Google Shape;445;p44"/>
          <p:cNvSpPr/>
          <p:nvPr/>
        </p:nvSpPr>
        <p:spPr>
          <a:xfrm>
            <a:off x="866400" y="5269675"/>
            <a:ext cx="11728500" cy="2292300"/>
          </a:xfrm>
          <a:prstGeom prst="triangle">
            <a:avLst>
              <a:gd fmla="val 50000" name="adj"/>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4"/>
          <p:cNvSpPr/>
          <p:nvPr/>
        </p:nvSpPr>
        <p:spPr>
          <a:xfrm rot="2735530">
            <a:off x="5333236" y="1957983"/>
            <a:ext cx="2811960" cy="2811960"/>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4"/>
          <p:cNvSpPr/>
          <p:nvPr/>
        </p:nvSpPr>
        <p:spPr>
          <a:xfrm rot="2735690">
            <a:off x="5329289" y="1763369"/>
            <a:ext cx="2819811" cy="2819811"/>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4"/>
          <p:cNvSpPr/>
          <p:nvPr/>
        </p:nvSpPr>
        <p:spPr>
          <a:xfrm rot="2735728">
            <a:off x="5463470" y="1987654"/>
            <a:ext cx="2551450" cy="255145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4"/>
          <p:cNvSpPr/>
          <p:nvPr/>
        </p:nvSpPr>
        <p:spPr>
          <a:xfrm rot="2735530">
            <a:off x="1544757" y="1957983"/>
            <a:ext cx="2811960" cy="2811960"/>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4"/>
          <p:cNvSpPr/>
          <p:nvPr/>
        </p:nvSpPr>
        <p:spPr>
          <a:xfrm rot="2735690">
            <a:off x="1540810" y="1763369"/>
            <a:ext cx="2819811" cy="2819811"/>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4"/>
          <p:cNvSpPr/>
          <p:nvPr/>
        </p:nvSpPr>
        <p:spPr>
          <a:xfrm rot="2735728">
            <a:off x="1674991" y="1987654"/>
            <a:ext cx="2551450" cy="255145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4"/>
          <p:cNvSpPr/>
          <p:nvPr/>
        </p:nvSpPr>
        <p:spPr>
          <a:xfrm rot="2735530">
            <a:off x="9121730" y="1957997"/>
            <a:ext cx="2811960" cy="2811960"/>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4"/>
          <p:cNvSpPr/>
          <p:nvPr/>
        </p:nvSpPr>
        <p:spPr>
          <a:xfrm rot="2735690">
            <a:off x="9117783" y="1763383"/>
            <a:ext cx="2819811" cy="2819811"/>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4"/>
          <p:cNvSpPr/>
          <p:nvPr/>
        </p:nvSpPr>
        <p:spPr>
          <a:xfrm rot="2735728">
            <a:off x="9251964" y="1987668"/>
            <a:ext cx="2551450" cy="255145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4"/>
          <p:cNvSpPr/>
          <p:nvPr/>
        </p:nvSpPr>
        <p:spPr>
          <a:xfrm>
            <a:off x="1620175" y="2238200"/>
            <a:ext cx="2661100" cy="2388100"/>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Con un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porcentaje mayor de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llamadas hechas de forma simultánea basada en el aprendizaje de la disponibilidad,</a:t>
            </a:r>
            <a:r>
              <a:rPr b="1" i="0" lang="es" sz="1300" u="none" cap="none" strike="noStrike">
                <a:solidFill>
                  <a:srgbClr val="002540"/>
                </a:solidFill>
                <a:latin typeface="Open Sans"/>
                <a:ea typeface="Open Sans"/>
                <a:cs typeface="Open Sans"/>
                <a:sym typeface="Open Sans"/>
              </a:rPr>
              <a:t> los agentes pasan menos tiempo inactivos.</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p:txBody>
      </p:sp>
      <p:sp>
        <p:nvSpPr>
          <p:cNvPr id="456" name="Google Shape;456;p44"/>
          <p:cNvSpPr txBox="1"/>
          <p:nvPr/>
        </p:nvSpPr>
        <p:spPr>
          <a:xfrm>
            <a:off x="2849275" y="6194275"/>
            <a:ext cx="7734000" cy="1075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Aquellos negocios que basan su estrategia comercial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en campañas de llamadas en frío (salientes) y que quieren alcanzar una mayor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amplitud de clientes generando así más oportunidades. </a:t>
            </a:r>
            <a:r>
              <a:rPr b="1" i="0" lang="es" sz="1300" u="none" cap="none" strike="noStrike">
                <a:solidFill>
                  <a:srgbClr val="002540"/>
                </a:solidFill>
                <a:latin typeface="Open Sans"/>
                <a:ea typeface="Open Sans"/>
                <a:cs typeface="Open Sans"/>
                <a:sym typeface="Open Sans"/>
              </a:rPr>
              <a:t>Potencian el volumen de llamadas </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y conectan a los agentes con clientes.</a:t>
            </a:r>
            <a:endParaRPr i="0" sz="1300" u="none" cap="none" strike="noStrike">
              <a:solidFill>
                <a:srgbClr val="002540"/>
              </a:solidFill>
              <a:latin typeface="Open Sans"/>
              <a:ea typeface="Open Sans"/>
              <a:cs typeface="Open Sans"/>
              <a:sym typeface="Open Sans"/>
            </a:endParaRPr>
          </a:p>
        </p:txBody>
      </p:sp>
      <p:sp>
        <p:nvSpPr>
          <p:cNvPr id="457" name="Google Shape;457;p44"/>
          <p:cNvSpPr/>
          <p:nvPr/>
        </p:nvSpPr>
        <p:spPr>
          <a:xfrm>
            <a:off x="5478200" y="5459125"/>
            <a:ext cx="2471700" cy="8247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800"/>
              <a:buFont typeface="Arial"/>
              <a:buNone/>
            </a:pPr>
            <a:r>
              <a:rPr i="0" lang="es" sz="1600" u="none" cap="none" strike="noStrike">
                <a:solidFill>
                  <a:srgbClr val="002540"/>
                </a:solidFill>
                <a:latin typeface="Open Sans ExtraBold"/>
                <a:ea typeface="Open Sans ExtraBold"/>
                <a:cs typeface="Open Sans ExtraBold"/>
                <a:sym typeface="Open Sans ExtraBold"/>
              </a:rPr>
              <a:t>Son </a:t>
            </a:r>
            <a:endParaRPr i="0" sz="16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800"/>
              <a:buFont typeface="Arial"/>
              <a:buNone/>
            </a:pPr>
            <a:r>
              <a:rPr i="0" lang="es" sz="1600" u="none" cap="none" strike="noStrike">
                <a:solidFill>
                  <a:srgbClr val="002540"/>
                </a:solidFill>
                <a:latin typeface="Open Sans ExtraBold"/>
                <a:ea typeface="Open Sans ExtraBold"/>
                <a:cs typeface="Open Sans ExtraBold"/>
                <a:sym typeface="Open Sans ExtraBold"/>
              </a:rPr>
              <a:t>perfectos para:</a:t>
            </a:r>
            <a:endParaRPr i="0" sz="1600" u="none" cap="none" strike="noStrike">
              <a:solidFill>
                <a:srgbClr val="002540"/>
              </a:solidFill>
              <a:latin typeface="Open Sans ExtraBold"/>
              <a:ea typeface="Open Sans ExtraBold"/>
              <a:cs typeface="Open Sans ExtraBold"/>
              <a:sym typeface="Open Sans ExtraBold"/>
            </a:endParaRPr>
          </a:p>
        </p:txBody>
      </p:sp>
      <p:sp>
        <p:nvSpPr>
          <p:cNvPr id="458" name="Google Shape;458;p44"/>
          <p:cNvSpPr/>
          <p:nvPr/>
        </p:nvSpPr>
        <p:spPr>
          <a:xfrm>
            <a:off x="5411363" y="2689952"/>
            <a:ext cx="2661100" cy="1223337"/>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Baja el tiempo muerto </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de los agentes,</a:t>
            </a:r>
            <a:r>
              <a:rPr i="0" lang="es" sz="1300" u="none" cap="none" strike="noStrike">
                <a:solidFill>
                  <a:srgbClr val="002540"/>
                </a:solidFill>
                <a:latin typeface="Open Sans"/>
                <a:ea typeface="Open Sans"/>
                <a:cs typeface="Open Sans"/>
                <a:sym typeface="Open Sans"/>
              </a:rPr>
              <a:t> haciendo que menos puedan atender la misma cantidad de llamadas.</a:t>
            </a:r>
            <a:endParaRPr i="0" sz="1300" u="none" cap="none" strike="noStrike">
              <a:solidFill>
                <a:srgbClr val="002540"/>
              </a:solidFill>
              <a:latin typeface="Open Sans"/>
              <a:ea typeface="Open Sans"/>
              <a:cs typeface="Open Sans"/>
              <a:sym typeface="Open Sans"/>
            </a:endParaRPr>
          </a:p>
        </p:txBody>
      </p:sp>
      <p:sp>
        <p:nvSpPr>
          <p:cNvPr id="459" name="Google Shape;459;p44"/>
          <p:cNvSpPr/>
          <p:nvPr/>
        </p:nvSpPr>
        <p:spPr>
          <a:xfrm>
            <a:off x="9087300" y="2027125"/>
            <a:ext cx="2880825" cy="2819475"/>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Bajo tiempo </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de espera para el</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 agente, </a:t>
            </a:r>
            <a:r>
              <a:rPr i="0" lang="es" sz="1300" u="none" cap="none" strike="noStrike">
                <a:solidFill>
                  <a:srgbClr val="002540"/>
                </a:solidFill>
                <a:latin typeface="Open Sans"/>
                <a:ea typeface="Open Sans"/>
                <a:cs typeface="Open Sans"/>
                <a:sym typeface="Open Sans"/>
              </a:rPr>
              <a:t>ya que el marcador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realiza cálculos estadísticos que le permiten saber cuántas llamadas tiene que hacer en determinado momento para lograr tener a la mayor cantidad de agentes ocupados de forma</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simultánea.</a:t>
            </a:r>
            <a:endParaRPr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¿POR QUÉ UTILIZAR MARCADORES AUTOMÁTICOS?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82" name="Google Shape;82;p18"/>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En primer lugar, utilizar los marcadores automáticos de uContact te ayudará a agilizar y automatizar tus procesos de marcado. Además, con el tiempo, también podrás saber con exactitud cuántas veces necesitas llamar a una determinada lista de contactos para conectar con una persona.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A su vez, los marcadores permiten alcanzar:</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298450" lvl="0" marL="444500" rtl="0" algn="just">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Productividad máxima de los agentes. </a:t>
            </a:r>
            <a:endParaRPr sz="1300">
              <a:solidFill>
                <a:srgbClr val="002540"/>
              </a:solidFill>
              <a:latin typeface="Open Sans"/>
              <a:ea typeface="Open Sans"/>
              <a:cs typeface="Open Sans"/>
              <a:sym typeface="Open Sans"/>
            </a:endParaRPr>
          </a:p>
          <a:p>
            <a:pPr indent="-298450" lvl="0" marL="444500" rtl="0" algn="just">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Campañas salientes eficientes. </a:t>
            </a:r>
            <a:endParaRPr sz="1300">
              <a:solidFill>
                <a:srgbClr val="002540"/>
              </a:solidFill>
              <a:latin typeface="Open Sans"/>
              <a:ea typeface="Open Sans"/>
              <a:cs typeface="Open Sans"/>
              <a:sym typeface="Open Sans"/>
            </a:endParaRPr>
          </a:p>
          <a:p>
            <a:pPr indent="-298450" lvl="0" marL="444500" rtl="0" algn="just">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Mejoras en el rendimiento del Contact Center. </a:t>
            </a:r>
            <a:endParaRPr sz="1300">
              <a:solidFill>
                <a:srgbClr val="002540"/>
              </a:solidFill>
              <a:latin typeface="Open Sans"/>
              <a:ea typeface="Open Sans"/>
              <a:cs typeface="Open Sans"/>
              <a:sym typeface="Open Sans"/>
            </a:endParaRPr>
          </a:p>
          <a:p>
            <a:pPr indent="-298450" lvl="0" marL="444500" rtl="0" algn="just">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Una mejor experiencia del cliente (CX).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83" name="Google Shape;83;p18"/>
          <p:cNvPicPr preferRelativeResize="0"/>
          <p:nvPr/>
        </p:nvPicPr>
        <p:blipFill rotWithShape="1">
          <a:blip r:embed="rId4">
            <a:alphaModFix/>
          </a:blip>
          <a:srcRect b="1980" l="0" r="0" t="0"/>
          <a:stretch/>
        </p:blipFill>
        <p:spPr>
          <a:xfrm>
            <a:off x="6077375" y="1452575"/>
            <a:ext cx="6905725" cy="52782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3" name="Shape 463"/>
        <p:cNvGrpSpPr/>
        <p:nvPr/>
      </p:nvGrpSpPr>
      <p:grpSpPr>
        <a:xfrm>
          <a:off x="0" y="0"/>
          <a:ext cx="0" cy="0"/>
          <a:chOff x="0" y="0"/>
          <a:chExt cx="0" cy="0"/>
        </a:xfrm>
      </p:grpSpPr>
      <p:sp>
        <p:nvSpPr>
          <p:cNvPr id="464" name="Google Shape;464;p45"/>
          <p:cNvSpPr txBox="1"/>
          <p:nvPr>
            <p:ph type="title"/>
          </p:nvPr>
        </p:nvSpPr>
        <p:spPr>
          <a:xfrm>
            <a:off x="866400" y="90900"/>
            <a:ext cx="56865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PREDICTIVO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TIPS E INSTRUCCIONES</a:t>
            </a:r>
            <a:endParaRPr sz="1300">
              <a:solidFill>
                <a:srgbClr val="435E72"/>
              </a:solidFill>
              <a:latin typeface="Open Sans ExtraBold"/>
              <a:ea typeface="Open Sans ExtraBold"/>
              <a:cs typeface="Open Sans ExtraBold"/>
              <a:sym typeface="Open Sans ExtraBold"/>
            </a:endParaRPr>
          </a:p>
        </p:txBody>
      </p:sp>
      <p:sp>
        <p:nvSpPr>
          <p:cNvPr id="465" name="Google Shape;465;p45"/>
          <p:cNvSpPr txBox="1"/>
          <p:nvPr/>
        </p:nvSpPr>
        <p:spPr>
          <a:xfrm>
            <a:off x="1000000" y="1461425"/>
            <a:ext cx="4632000" cy="4425000"/>
          </a:xfrm>
          <a:prstGeom prst="rect">
            <a:avLst/>
          </a:prstGeom>
          <a:noFill/>
          <a:ln>
            <a:noFill/>
          </a:ln>
        </p:spPr>
        <p:txBody>
          <a:bodyPr anchorCtr="0" anchor="t" bIns="90675" lIns="90675" spcFirstLastPara="1" rIns="90675" wrap="square" tIns="90675">
            <a:noAutofit/>
          </a:bodyPr>
          <a:lstStyle/>
          <a:p>
            <a:pPr indent="-311150" lvl="0" marL="457200" rtl="0" algn="l">
              <a:lnSpc>
                <a:spcPct val="115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Si el valor ‘Otros’ incrementa, es probable que los números de la lista sean incorrectos o que haya un problema con el proveedor de telefonía.</a:t>
            </a:r>
            <a:endParaRPr sz="1300">
              <a:solidFill>
                <a:srgbClr val="002540"/>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rtl="0" algn="l">
              <a:lnSpc>
                <a:spcPct val="115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La ‘Tasa de Abandono’ no debería superar el 5%.</a:t>
            </a:r>
            <a:endParaRPr sz="1300">
              <a:solidFill>
                <a:srgbClr val="002540"/>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rtl="0" algn="l">
              <a:lnSpc>
                <a:spcPct val="115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Cambiar el número máximo de canales por agente tomando en cuenta el grado de contactabilidad y la tasa de abandono.</a:t>
            </a:r>
            <a:endParaRPr sz="1300">
              <a:solidFill>
                <a:srgbClr val="002540"/>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466" name="Google Shape;466;p45"/>
          <p:cNvSpPr txBox="1"/>
          <p:nvPr/>
        </p:nvSpPr>
        <p:spPr>
          <a:xfrm>
            <a:off x="1000000" y="924425"/>
            <a:ext cx="3355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Tips e Instrucciones</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467" name="Google Shape;467;p45"/>
          <p:cNvSpPr txBox="1"/>
          <p:nvPr/>
        </p:nvSpPr>
        <p:spPr>
          <a:xfrm>
            <a:off x="6312450" y="1461425"/>
            <a:ext cx="4632000" cy="4425000"/>
          </a:xfrm>
          <a:prstGeom prst="rect">
            <a:avLst/>
          </a:prstGeom>
          <a:noFill/>
          <a:ln>
            <a:noFill/>
          </a:ln>
        </p:spPr>
        <p:txBody>
          <a:bodyPr anchorCtr="0" anchor="t" bIns="90675" lIns="90675" spcFirstLastPara="1" rIns="90675" wrap="square" tIns="90675">
            <a:noAutofit/>
          </a:bodyPr>
          <a:lstStyle/>
          <a:p>
            <a:pPr indent="-311150" lvl="0" marL="457200" rtl="0" algn="l">
              <a:lnSpc>
                <a:spcPct val="115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Los niveles de ‘Ocupación’ se pueden ver en la gráfica de los agentes. El porcentaje del área verde corresponde al número de agentes libres. </a:t>
            </a:r>
            <a:endParaRPr sz="1300">
              <a:solidFill>
                <a:srgbClr val="002540"/>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311150" lvl="0" marL="457200" rtl="0" algn="l">
              <a:lnSpc>
                <a:spcPct val="115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La tabla indica la próxima llamada en la cola del marcador.</a:t>
            </a:r>
            <a:endParaRPr sz="1300">
              <a:solidFill>
                <a:srgbClr val="002540"/>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rtl="0" algn="l">
              <a:lnSpc>
                <a:spcPct val="115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Chequear la actividad de la ‘Lista Negra’  (DNCR) si la cantidad de números bloqueados aumenta considerablemente.</a:t>
            </a:r>
            <a:endParaRPr sz="1300">
              <a:solidFill>
                <a:srgbClr val="002540"/>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468" name="Google Shape;468;p45"/>
          <p:cNvPicPr preferRelativeResize="0"/>
          <p:nvPr/>
        </p:nvPicPr>
        <p:blipFill rotWithShape="1">
          <a:blip r:embed="rId4">
            <a:alphaModFix/>
          </a:blip>
          <a:srcRect b="16492" l="0" r="0" t="0"/>
          <a:stretch/>
        </p:blipFill>
        <p:spPr>
          <a:xfrm>
            <a:off x="5181700" y="4125950"/>
            <a:ext cx="8250827" cy="34361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2" name="Shape 472"/>
        <p:cNvGrpSpPr/>
        <p:nvPr/>
      </p:nvGrpSpPr>
      <p:grpSpPr>
        <a:xfrm>
          <a:off x="0" y="0"/>
          <a:ext cx="0" cy="0"/>
          <a:chOff x="0" y="0"/>
          <a:chExt cx="0" cy="0"/>
        </a:xfrm>
      </p:grpSpPr>
      <p:sp>
        <p:nvSpPr>
          <p:cNvPr id="473" name="Google Shape;473;p46"/>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POWERDIALER</a:t>
            </a:r>
            <a:endParaRPr sz="1300">
              <a:solidFill>
                <a:srgbClr val="435E72"/>
              </a:solidFill>
              <a:latin typeface="Open Sans ExtraBold"/>
              <a:ea typeface="Open Sans ExtraBold"/>
              <a:cs typeface="Open Sans ExtraBold"/>
              <a:sym typeface="Open Sans ExtraBold"/>
            </a:endParaRPr>
          </a:p>
        </p:txBody>
      </p:sp>
      <p:sp>
        <p:nvSpPr>
          <p:cNvPr id="474" name="Google Shape;474;p46"/>
          <p:cNvSpPr txBox="1"/>
          <p:nvPr/>
        </p:nvSpPr>
        <p:spPr>
          <a:xfrm>
            <a:off x="1000000" y="1537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Lo que hace este marcador es detectar cuando hay un agente disponible y realizar la llamada al siguiente contacto de la lista, teniendo en cuenta el parámetro de </a:t>
            </a:r>
            <a:r>
              <a:rPr b="1" lang="es" sz="1300">
                <a:solidFill>
                  <a:srgbClr val="002540"/>
                </a:solidFill>
                <a:latin typeface="Open Sans"/>
                <a:ea typeface="Open Sans"/>
                <a:cs typeface="Open Sans"/>
                <a:sym typeface="Open Sans"/>
              </a:rPr>
              <a:t>Sobremarcado </a:t>
            </a:r>
            <a:r>
              <a:rPr lang="es" sz="1300">
                <a:solidFill>
                  <a:srgbClr val="002540"/>
                </a:solidFill>
                <a:latin typeface="Open Sans"/>
                <a:ea typeface="Open Sans"/>
                <a:cs typeface="Open Sans"/>
                <a:sym typeface="Open Sans"/>
              </a:rPr>
              <a:t>definido.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En otras palabras, </a:t>
            </a:r>
            <a:r>
              <a:rPr b="1" lang="es" sz="1300">
                <a:solidFill>
                  <a:srgbClr val="002540"/>
                </a:solidFill>
                <a:latin typeface="Open Sans"/>
                <a:ea typeface="Open Sans"/>
                <a:cs typeface="Open Sans"/>
                <a:sym typeface="Open Sans"/>
              </a:rPr>
              <a:t>la cantidad de llamadas que el marcador debería hacer para alcanzar a un cliente</a:t>
            </a:r>
            <a:r>
              <a:rPr lang="es" sz="1300">
                <a:solidFill>
                  <a:srgbClr val="002540"/>
                </a:solidFill>
                <a:latin typeface="Open Sans"/>
                <a:ea typeface="Open Sans"/>
                <a:cs typeface="Open Sans"/>
                <a:sym typeface="Open Sans"/>
              </a:rPr>
              <a:t>, teniendo en cuenta el número máximo de canales habilitados y agentes disponibles para la campaña.</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475" name="Google Shape;475;p46"/>
          <p:cNvSpPr txBox="1"/>
          <p:nvPr/>
        </p:nvSpPr>
        <p:spPr>
          <a:xfrm>
            <a:off x="1000000" y="1000625"/>
            <a:ext cx="3355500" cy="4617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Powerdialer</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476" name="Google Shape;476;p46"/>
          <p:cNvSpPr/>
          <p:nvPr/>
        </p:nvSpPr>
        <p:spPr>
          <a:xfrm rot="-2700000">
            <a:off x="1032217" y="1090621"/>
            <a:ext cx="281711" cy="281711"/>
          </a:xfrm>
          <a:prstGeom prst="rect">
            <a:avLst/>
          </a:prstGeom>
          <a:solidFill>
            <a:srgbClr val="61BD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7" name="Google Shape;477;p46"/>
          <p:cNvPicPr preferRelativeResize="0"/>
          <p:nvPr/>
        </p:nvPicPr>
        <p:blipFill rotWithShape="1">
          <a:blip r:embed="rId4">
            <a:alphaModFix/>
          </a:blip>
          <a:srcRect b="0" l="0" r="0" t="0"/>
          <a:stretch/>
        </p:blipFill>
        <p:spPr>
          <a:xfrm>
            <a:off x="6319650" y="558675"/>
            <a:ext cx="6276974" cy="66258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1" name="Shape 481"/>
        <p:cNvGrpSpPr/>
        <p:nvPr/>
      </p:nvGrpSpPr>
      <p:grpSpPr>
        <a:xfrm>
          <a:off x="0" y="0"/>
          <a:ext cx="0" cy="0"/>
          <a:chOff x="0" y="0"/>
          <a:chExt cx="0" cy="0"/>
        </a:xfrm>
      </p:grpSpPr>
      <p:sp>
        <p:nvSpPr>
          <p:cNvPr id="482" name="Google Shape;482;p47"/>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POWERDIALER</a:t>
            </a:r>
            <a:endParaRPr sz="1300">
              <a:solidFill>
                <a:srgbClr val="435E72"/>
              </a:solidFill>
              <a:latin typeface="Open Sans ExtraBold"/>
              <a:ea typeface="Open Sans ExtraBold"/>
              <a:cs typeface="Open Sans ExtraBold"/>
              <a:sym typeface="Open Sans ExtraBold"/>
            </a:endParaRPr>
          </a:p>
        </p:txBody>
      </p:sp>
      <p:sp>
        <p:nvSpPr>
          <p:cNvPr id="483" name="Google Shape;483;p47"/>
          <p:cNvSpPr txBox="1"/>
          <p:nvPr/>
        </p:nvSpPr>
        <p:spPr>
          <a:xfrm>
            <a:off x="1000000" y="1537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Lo que hace este marcador es detectar cuando hay un agente disponible y realizar la llamada al siguiente contacto de la lista, teniendo en cuenta el parámetro de </a:t>
            </a:r>
            <a:r>
              <a:rPr b="1" lang="es" sz="1300">
                <a:solidFill>
                  <a:srgbClr val="002540"/>
                </a:solidFill>
                <a:latin typeface="Open Sans"/>
                <a:ea typeface="Open Sans"/>
                <a:cs typeface="Open Sans"/>
                <a:sym typeface="Open Sans"/>
              </a:rPr>
              <a:t>Sobremarcado </a:t>
            </a:r>
            <a:r>
              <a:rPr lang="es" sz="1300">
                <a:solidFill>
                  <a:srgbClr val="002540"/>
                </a:solidFill>
                <a:latin typeface="Open Sans"/>
                <a:ea typeface="Open Sans"/>
                <a:cs typeface="Open Sans"/>
                <a:sym typeface="Open Sans"/>
              </a:rPr>
              <a:t>definido.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En otras palabras, </a:t>
            </a:r>
            <a:r>
              <a:rPr b="1" lang="es" sz="1300">
                <a:solidFill>
                  <a:srgbClr val="002540"/>
                </a:solidFill>
                <a:latin typeface="Open Sans"/>
                <a:ea typeface="Open Sans"/>
                <a:cs typeface="Open Sans"/>
                <a:sym typeface="Open Sans"/>
              </a:rPr>
              <a:t>la cantidad de llamadas que el marcador debería hacer para alcanzar a un cliente</a:t>
            </a:r>
            <a:r>
              <a:rPr lang="es" sz="1300">
                <a:solidFill>
                  <a:srgbClr val="002540"/>
                </a:solidFill>
                <a:latin typeface="Open Sans"/>
                <a:ea typeface="Open Sans"/>
                <a:cs typeface="Open Sans"/>
                <a:sym typeface="Open Sans"/>
              </a:rPr>
              <a:t>, teniendo en cuenta el número máximo de canales habilitados y agentes disponibles para la campaña.</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484" name="Google Shape;484;p47"/>
          <p:cNvSpPr txBox="1"/>
          <p:nvPr/>
        </p:nvSpPr>
        <p:spPr>
          <a:xfrm>
            <a:off x="1000000" y="1000625"/>
            <a:ext cx="3355500" cy="4617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Powerdialer</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485" name="Google Shape;485;p47"/>
          <p:cNvSpPr/>
          <p:nvPr/>
        </p:nvSpPr>
        <p:spPr>
          <a:xfrm rot="-2700000">
            <a:off x="1032217" y="1090621"/>
            <a:ext cx="281711" cy="281711"/>
          </a:xfrm>
          <a:prstGeom prst="rect">
            <a:avLst/>
          </a:prstGeom>
          <a:solidFill>
            <a:srgbClr val="61BD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6" name="Google Shape;486;p47"/>
          <p:cNvPicPr preferRelativeResize="0"/>
          <p:nvPr/>
        </p:nvPicPr>
        <p:blipFill rotWithShape="1">
          <a:blip r:embed="rId4">
            <a:alphaModFix/>
          </a:blip>
          <a:srcRect b="1858" l="0" r="0" t="1848"/>
          <a:stretch/>
        </p:blipFill>
        <p:spPr>
          <a:xfrm>
            <a:off x="6485325" y="1753388"/>
            <a:ext cx="6304599" cy="40553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0" name="Shape 490"/>
        <p:cNvGrpSpPr/>
        <p:nvPr/>
      </p:nvGrpSpPr>
      <p:grpSpPr>
        <a:xfrm>
          <a:off x="0" y="0"/>
          <a:ext cx="0" cy="0"/>
          <a:chOff x="0" y="0"/>
          <a:chExt cx="0" cy="0"/>
        </a:xfrm>
      </p:grpSpPr>
      <p:sp>
        <p:nvSpPr>
          <p:cNvPr id="491" name="Google Shape;491;p48"/>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POWERDIALER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pic>
        <p:nvPicPr>
          <p:cNvPr id="492" name="Google Shape;492;p48"/>
          <p:cNvPicPr preferRelativeResize="0"/>
          <p:nvPr/>
        </p:nvPicPr>
        <p:blipFill rotWithShape="1">
          <a:blip r:embed="rId4">
            <a:alphaModFix/>
          </a:blip>
          <a:srcRect b="2133" l="265" r="1444" t="0"/>
          <a:stretch/>
        </p:blipFill>
        <p:spPr>
          <a:xfrm>
            <a:off x="534125" y="557350"/>
            <a:ext cx="12898401" cy="7004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6" name="Shape 496"/>
        <p:cNvGrpSpPr/>
        <p:nvPr/>
      </p:nvGrpSpPr>
      <p:grpSpPr>
        <a:xfrm>
          <a:off x="0" y="0"/>
          <a:ext cx="0" cy="0"/>
          <a:chOff x="0" y="0"/>
          <a:chExt cx="0" cy="0"/>
        </a:xfrm>
      </p:grpSpPr>
      <p:sp>
        <p:nvSpPr>
          <p:cNvPr id="497" name="Google Shape;497;p49"/>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POWERDIALER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PARÁMETROS</a:t>
            </a:r>
            <a:endParaRPr sz="1300">
              <a:solidFill>
                <a:srgbClr val="435E72"/>
              </a:solidFill>
              <a:latin typeface="Open Sans ExtraBold"/>
              <a:ea typeface="Open Sans ExtraBold"/>
              <a:cs typeface="Open Sans ExtraBold"/>
              <a:sym typeface="Open Sans ExtraBold"/>
            </a:endParaRPr>
          </a:p>
        </p:txBody>
      </p:sp>
      <p:sp>
        <p:nvSpPr>
          <p:cNvPr id="498" name="Google Shape;498;p49"/>
          <p:cNvSpPr/>
          <p:nvPr/>
        </p:nvSpPr>
        <p:spPr>
          <a:xfrm>
            <a:off x="534975" y="1157475"/>
            <a:ext cx="12568800" cy="6183300"/>
          </a:xfrm>
          <a:prstGeom prst="rect">
            <a:avLst/>
          </a:prstGeom>
          <a:solidFill>
            <a:srgbClr val="0095FF">
              <a:alpha val="200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9"/>
          <p:cNvSpPr/>
          <p:nvPr/>
        </p:nvSpPr>
        <p:spPr>
          <a:xfrm>
            <a:off x="3076250" y="1755500"/>
            <a:ext cx="2397300" cy="5150700"/>
          </a:xfrm>
          <a:prstGeom prst="rect">
            <a:avLst/>
          </a:prstGeom>
          <a:solidFill>
            <a:schemeClr val="lt1"/>
          </a:solidFill>
          <a:ln cap="flat" cmpd="sng" w="38100">
            <a:solidFill>
              <a:srgbClr val="61BD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9"/>
          <p:cNvSpPr/>
          <p:nvPr/>
        </p:nvSpPr>
        <p:spPr>
          <a:xfrm>
            <a:off x="5608863" y="1755500"/>
            <a:ext cx="2397300" cy="5150700"/>
          </a:xfrm>
          <a:prstGeom prst="rect">
            <a:avLst/>
          </a:prstGeom>
          <a:solidFill>
            <a:schemeClr val="lt1"/>
          </a:solidFill>
          <a:ln cap="flat" cmpd="sng" w="38100">
            <a:solidFill>
              <a:srgbClr val="61BD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49"/>
          <p:cNvSpPr/>
          <p:nvPr/>
        </p:nvSpPr>
        <p:spPr>
          <a:xfrm>
            <a:off x="8165250" y="1755500"/>
            <a:ext cx="2397300" cy="5150700"/>
          </a:xfrm>
          <a:prstGeom prst="rect">
            <a:avLst/>
          </a:prstGeom>
          <a:solidFill>
            <a:schemeClr val="lt1"/>
          </a:solidFill>
          <a:ln cap="flat" cmpd="sng" w="38100">
            <a:solidFill>
              <a:srgbClr val="61BD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49"/>
          <p:cNvSpPr/>
          <p:nvPr/>
        </p:nvSpPr>
        <p:spPr>
          <a:xfrm>
            <a:off x="10709750" y="1755500"/>
            <a:ext cx="2397300" cy="5150700"/>
          </a:xfrm>
          <a:prstGeom prst="rect">
            <a:avLst/>
          </a:prstGeom>
          <a:solidFill>
            <a:schemeClr val="lt1"/>
          </a:solidFill>
          <a:ln cap="flat" cmpd="sng" w="38100">
            <a:solidFill>
              <a:srgbClr val="61BD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49"/>
          <p:cNvSpPr/>
          <p:nvPr/>
        </p:nvSpPr>
        <p:spPr>
          <a:xfrm>
            <a:off x="531700" y="1755500"/>
            <a:ext cx="2397300" cy="5150700"/>
          </a:xfrm>
          <a:prstGeom prst="rect">
            <a:avLst/>
          </a:prstGeom>
          <a:solidFill>
            <a:schemeClr val="lt1"/>
          </a:solidFill>
          <a:ln cap="flat" cmpd="sng" w="38100">
            <a:solidFill>
              <a:srgbClr val="61BD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49"/>
          <p:cNvSpPr txBox="1"/>
          <p:nvPr/>
        </p:nvSpPr>
        <p:spPr>
          <a:xfrm>
            <a:off x="576049" y="3017189"/>
            <a:ext cx="23022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2540"/>
                </a:solidFill>
                <a:latin typeface="Open Sans ExtraBold"/>
                <a:ea typeface="Open Sans ExtraBold"/>
                <a:cs typeface="Open Sans ExtraBold"/>
                <a:sym typeface="Open Sans ExtraBold"/>
              </a:rPr>
              <a:t>Máximo de canales por agente</a:t>
            </a:r>
            <a:endParaRPr i="0" sz="1300" u="none" cap="none" strike="noStrike">
              <a:solidFill>
                <a:srgbClr val="002540"/>
              </a:solidFill>
              <a:latin typeface="Open Sans ExtraBold"/>
              <a:ea typeface="Open Sans ExtraBold"/>
              <a:cs typeface="Open Sans ExtraBold"/>
              <a:sym typeface="Open Sans ExtraBold"/>
            </a:endParaRPr>
          </a:p>
        </p:txBody>
      </p:sp>
      <p:sp>
        <p:nvSpPr>
          <p:cNvPr id="505" name="Google Shape;505;p49"/>
          <p:cNvSpPr txBox="1"/>
          <p:nvPr/>
        </p:nvSpPr>
        <p:spPr>
          <a:xfrm>
            <a:off x="531725" y="3816100"/>
            <a:ext cx="2397300" cy="1334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200" u="none" cap="none" strike="noStrike">
                <a:solidFill>
                  <a:srgbClr val="002540"/>
                </a:solidFill>
                <a:latin typeface="Open Sans"/>
                <a:ea typeface="Open Sans"/>
                <a:cs typeface="Open Sans"/>
                <a:sym typeface="Open Sans"/>
              </a:rPr>
              <a:t>No se puede marcar más que el número máximo de canales concurrentes, independientemente de los cálculos realizados. </a:t>
            </a:r>
            <a:endParaRPr i="0" sz="1200" u="none" cap="none" strike="noStrike">
              <a:solidFill>
                <a:srgbClr val="002540"/>
              </a:solidFill>
              <a:latin typeface="Open Sans"/>
              <a:ea typeface="Open Sans"/>
              <a:cs typeface="Open Sans"/>
              <a:sym typeface="Open Sans"/>
            </a:endParaRPr>
          </a:p>
        </p:txBody>
      </p:sp>
      <p:sp>
        <p:nvSpPr>
          <p:cNvPr id="506" name="Google Shape;506;p49"/>
          <p:cNvSpPr txBox="1"/>
          <p:nvPr/>
        </p:nvSpPr>
        <p:spPr>
          <a:xfrm>
            <a:off x="31205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2540"/>
                </a:solidFill>
                <a:latin typeface="Open Sans ExtraBold"/>
                <a:ea typeface="Open Sans ExtraBold"/>
                <a:cs typeface="Open Sans ExtraBold"/>
                <a:sym typeface="Open Sans ExtraBold"/>
              </a:rPr>
              <a:t>Sobremarcado</a:t>
            </a:r>
            <a:endParaRPr i="0" sz="1300" u="none" cap="none" strike="noStrike">
              <a:solidFill>
                <a:srgbClr val="002540"/>
              </a:solidFill>
              <a:latin typeface="Open Sans ExtraBold"/>
              <a:ea typeface="Open Sans ExtraBold"/>
              <a:cs typeface="Open Sans ExtraBold"/>
              <a:sym typeface="Open Sans ExtraBold"/>
            </a:endParaRPr>
          </a:p>
        </p:txBody>
      </p:sp>
      <p:sp>
        <p:nvSpPr>
          <p:cNvPr id="507" name="Google Shape;507;p49"/>
          <p:cNvSpPr txBox="1"/>
          <p:nvPr/>
        </p:nvSpPr>
        <p:spPr>
          <a:xfrm>
            <a:off x="3070300" y="3816100"/>
            <a:ext cx="2397300" cy="29286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200" u="none" cap="none" strike="noStrike">
                <a:solidFill>
                  <a:srgbClr val="002540"/>
                </a:solidFill>
                <a:latin typeface="Open Sans"/>
                <a:ea typeface="Open Sans"/>
                <a:cs typeface="Open Sans"/>
                <a:sym typeface="Open Sans"/>
              </a:rPr>
              <a:t>Qué tanto sobremarcado se le configurará al marcador, teniendo en cuenta el grado de contactabilidad de la lista. Si no es de buena calidad, se podrá establecer un sobremarcado mayor para así generar más llamadas. En aquellos casos que se requiera marcado 1 a 1 con agentes libres, el sobremarcado deberá ser 0%. </a:t>
            </a:r>
            <a:endParaRPr i="0" sz="1200" u="none" cap="none" strike="noStrike">
              <a:solidFill>
                <a:srgbClr val="002540"/>
              </a:solidFill>
              <a:latin typeface="Open Sans"/>
              <a:ea typeface="Open Sans"/>
              <a:cs typeface="Open Sans"/>
              <a:sym typeface="Open Sans"/>
            </a:endParaRPr>
          </a:p>
        </p:txBody>
      </p:sp>
      <p:sp>
        <p:nvSpPr>
          <p:cNvPr id="508" name="Google Shape;508;p49"/>
          <p:cNvSpPr txBox="1"/>
          <p:nvPr/>
        </p:nvSpPr>
        <p:spPr>
          <a:xfrm>
            <a:off x="56650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2540"/>
                </a:solidFill>
                <a:latin typeface="Open Sans ExtraBold"/>
                <a:ea typeface="Open Sans ExtraBold"/>
                <a:cs typeface="Open Sans ExtraBold"/>
                <a:sym typeface="Open Sans ExtraBold"/>
              </a:rPr>
              <a:t>Descanso</a:t>
            </a:r>
            <a:endParaRPr i="0" sz="1300" u="none" cap="none" strike="noStrike">
              <a:solidFill>
                <a:srgbClr val="002540"/>
              </a:solidFill>
              <a:latin typeface="Open Sans ExtraBold"/>
              <a:ea typeface="Open Sans ExtraBold"/>
              <a:cs typeface="Open Sans ExtraBold"/>
              <a:sym typeface="Open Sans ExtraBold"/>
            </a:endParaRPr>
          </a:p>
        </p:txBody>
      </p:sp>
      <p:sp>
        <p:nvSpPr>
          <p:cNvPr id="509" name="Google Shape;509;p49"/>
          <p:cNvSpPr txBox="1"/>
          <p:nvPr/>
        </p:nvSpPr>
        <p:spPr>
          <a:xfrm>
            <a:off x="5620750" y="3816100"/>
            <a:ext cx="2397300" cy="1812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i="0" lang="es" sz="1200" u="none" cap="none" strike="noStrike">
                <a:solidFill>
                  <a:srgbClr val="002540"/>
                </a:solidFill>
                <a:latin typeface="Open Sans"/>
                <a:ea typeface="Open Sans"/>
                <a:cs typeface="Open Sans"/>
                <a:sym typeface="Open Sans"/>
              </a:rPr>
              <a:t>Por cuánto tiempo se quiere que el marcador suene antes de colgar y tipificar la llamada, y avanzar hacia el siguiente número de la lista.</a:t>
            </a:r>
            <a:endParaRPr i="0" sz="1200" u="none" cap="none" strike="noStrike">
              <a:solidFill>
                <a:srgbClr val="002540"/>
              </a:solidFill>
              <a:latin typeface="Open Sans"/>
              <a:ea typeface="Open Sans"/>
              <a:cs typeface="Open Sans"/>
              <a:sym typeface="Open Sans"/>
            </a:endParaRPr>
          </a:p>
        </p:txBody>
      </p:sp>
      <p:sp>
        <p:nvSpPr>
          <p:cNvPr id="510" name="Google Shape;510;p49"/>
          <p:cNvSpPr txBox="1"/>
          <p:nvPr/>
        </p:nvSpPr>
        <p:spPr>
          <a:xfrm>
            <a:off x="82095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2540"/>
                </a:solidFill>
                <a:latin typeface="Open Sans ExtraBold"/>
                <a:ea typeface="Open Sans ExtraBold"/>
                <a:cs typeface="Open Sans ExtraBold"/>
                <a:sym typeface="Open Sans ExtraBold"/>
              </a:rPr>
              <a:t>Tiempo entre llamadas</a:t>
            </a:r>
            <a:endParaRPr i="0" sz="1300" u="none" cap="none" strike="noStrike">
              <a:solidFill>
                <a:srgbClr val="002540"/>
              </a:solidFill>
              <a:latin typeface="Open Sans ExtraBold"/>
              <a:ea typeface="Open Sans ExtraBold"/>
              <a:cs typeface="Open Sans ExtraBold"/>
              <a:sym typeface="Open Sans ExtraBold"/>
            </a:endParaRPr>
          </a:p>
        </p:txBody>
      </p:sp>
      <p:sp>
        <p:nvSpPr>
          <p:cNvPr id="511" name="Google Shape;511;p49"/>
          <p:cNvSpPr txBox="1"/>
          <p:nvPr/>
        </p:nvSpPr>
        <p:spPr>
          <a:xfrm>
            <a:off x="8157688" y="3816100"/>
            <a:ext cx="2397300" cy="1166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200" u="none" cap="none" strike="noStrike">
                <a:solidFill>
                  <a:srgbClr val="002540"/>
                </a:solidFill>
                <a:latin typeface="Open Sans"/>
                <a:ea typeface="Open Sans"/>
                <a:cs typeface="Open Sans"/>
                <a:sym typeface="Open Sans"/>
              </a:rPr>
              <a:t>Tiempo en minutos  que el marcador debe esperar antes de realizar el próximo reintento.</a:t>
            </a:r>
            <a:endParaRPr i="0" sz="1200" u="none" cap="none" strike="noStrike">
              <a:solidFill>
                <a:srgbClr val="002540"/>
              </a:solidFill>
              <a:latin typeface="Open Sans"/>
              <a:ea typeface="Open Sans"/>
              <a:cs typeface="Open Sans"/>
              <a:sym typeface="Open Sans"/>
            </a:endParaRPr>
          </a:p>
        </p:txBody>
      </p:sp>
      <p:sp>
        <p:nvSpPr>
          <p:cNvPr id="512" name="Google Shape;512;p49"/>
          <p:cNvSpPr txBox="1"/>
          <p:nvPr/>
        </p:nvSpPr>
        <p:spPr>
          <a:xfrm>
            <a:off x="10754049" y="3017189"/>
            <a:ext cx="2302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sz="1300" u="none" cap="none" strike="noStrike">
                <a:solidFill>
                  <a:srgbClr val="002540"/>
                </a:solidFill>
                <a:latin typeface="Open Sans ExtraBold"/>
                <a:ea typeface="Open Sans ExtraBold"/>
                <a:cs typeface="Open Sans ExtraBold"/>
                <a:sym typeface="Open Sans ExtraBold"/>
              </a:rPr>
              <a:t>Reintentos</a:t>
            </a:r>
            <a:endParaRPr i="0" sz="1300" u="none" cap="none" strike="noStrike">
              <a:solidFill>
                <a:srgbClr val="002540"/>
              </a:solidFill>
              <a:latin typeface="Open Sans ExtraBold"/>
              <a:ea typeface="Open Sans ExtraBold"/>
              <a:cs typeface="Open Sans ExtraBold"/>
              <a:sym typeface="Open Sans ExtraBold"/>
            </a:endParaRPr>
          </a:p>
        </p:txBody>
      </p:sp>
      <p:sp>
        <p:nvSpPr>
          <p:cNvPr id="513" name="Google Shape;513;p49"/>
          <p:cNvSpPr txBox="1"/>
          <p:nvPr/>
        </p:nvSpPr>
        <p:spPr>
          <a:xfrm>
            <a:off x="10709750" y="3816100"/>
            <a:ext cx="2279400" cy="1601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200" u="none" cap="none" strike="noStrike">
                <a:solidFill>
                  <a:srgbClr val="002540"/>
                </a:solidFill>
                <a:latin typeface="Open Sans"/>
                <a:ea typeface="Open Sans"/>
                <a:cs typeface="Open Sans"/>
                <a:sym typeface="Open Sans"/>
              </a:rPr>
              <a:t>Cantidad máxima de veces que el mismo número será llamado antes de seguir al siguiente número en la lista. </a:t>
            </a:r>
            <a:endParaRPr i="0" sz="1200" u="none" cap="none" strike="noStrike">
              <a:solidFill>
                <a:srgbClr val="002540"/>
              </a:solidFill>
              <a:latin typeface="Open Sans"/>
              <a:ea typeface="Open Sans"/>
              <a:cs typeface="Open Sans"/>
              <a:sym typeface="Open Sans"/>
            </a:endParaRPr>
          </a:p>
        </p:txBody>
      </p:sp>
      <p:pic>
        <p:nvPicPr>
          <p:cNvPr id="514" name="Google Shape;514;p49"/>
          <p:cNvPicPr preferRelativeResize="0"/>
          <p:nvPr/>
        </p:nvPicPr>
        <p:blipFill rotWithShape="1">
          <a:blip r:embed="rId4">
            <a:alphaModFix/>
          </a:blip>
          <a:srcRect b="0" l="0" r="0" t="0"/>
          <a:stretch/>
        </p:blipFill>
        <p:spPr>
          <a:xfrm>
            <a:off x="6620713" y="2154638"/>
            <a:ext cx="397383" cy="397383"/>
          </a:xfrm>
          <a:prstGeom prst="rect">
            <a:avLst/>
          </a:prstGeom>
          <a:noFill/>
          <a:ln>
            <a:noFill/>
          </a:ln>
        </p:spPr>
      </p:pic>
      <p:pic>
        <p:nvPicPr>
          <p:cNvPr id="515" name="Google Shape;515;p49"/>
          <p:cNvPicPr preferRelativeResize="0"/>
          <p:nvPr/>
        </p:nvPicPr>
        <p:blipFill rotWithShape="1">
          <a:blip r:embed="rId5">
            <a:alphaModFix/>
          </a:blip>
          <a:srcRect b="0" l="0" r="0" t="0"/>
          <a:stretch/>
        </p:blipFill>
        <p:spPr>
          <a:xfrm>
            <a:off x="4070250" y="2154638"/>
            <a:ext cx="397383" cy="397383"/>
          </a:xfrm>
          <a:prstGeom prst="rect">
            <a:avLst/>
          </a:prstGeom>
          <a:noFill/>
          <a:ln>
            <a:noFill/>
          </a:ln>
        </p:spPr>
      </p:pic>
      <p:pic>
        <p:nvPicPr>
          <p:cNvPr id="516" name="Google Shape;516;p49"/>
          <p:cNvPicPr preferRelativeResize="0"/>
          <p:nvPr/>
        </p:nvPicPr>
        <p:blipFill rotWithShape="1">
          <a:blip r:embed="rId6">
            <a:alphaModFix/>
          </a:blip>
          <a:srcRect b="0" l="0" r="0" t="0"/>
          <a:stretch/>
        </p:blipFill>
        <p:spPr>
          <a:xfrm>
            <a:off x="9160601" y="2157975"/>
            <a:ext cx="394716" cy="394716"/>
          </a:xfrm>
          <a:prstGeom prst="rect">
            <a:avLst/>
          </a:prstGeom>
          <a:noFill/>
          <a:ln>
            <a:noFill/>
          </a:ln>
        </p:spPr>
      </p:pic>
      <p:pic>
        <p:nvPicPr>
          <p:cNvPr id="517" name="Google Shape;517;p49"/>
          <p:cNvPicPr preferRelativeResize="0"/>
          <p:nvPr/>
        </p:nvPicPr>
        <p:blipFill rotWithShape="1">
          <a:blip r:embed="rId7">
            <a:alphaModFix/>
          </a:blip>
          <a:srcRect b="0" l="0" r="0" t="0"/>
          <a:stretch/>
        </p:blipFill>
        <p:spPr>
          <a:xfrm>
            <a:off x="11656788" y="2167750"/>
            <a:ext cx="397382" cy="397382"/>
          </a:xfrm>
          <a:prstGeom prst="rect">
            <a:avLst/>
          </a:prstGeom>
          <a:noFill/>
          <a:ln>
            <a:noFill/>
          </a:ln>
        </p:spPr>
      </p:pic>
      <p:pic>
        <p:nvPicPr>
          <p:cNvPr id="518" name="Google Shape;518;p49"/>
          <p:cNvPicPr preferRelativeResize="0"/>
          <p:nvPr/>
        </p:nvPicPr>
        <p:blipFill rotWithShape="1">
          <a:blip r:embed="rId8">
            <a:alphaModFix/>
          </a:blip>
          <a:srcRect b="0" l="298" r="298" t="0"/>
          <a:stretch/>
        </p:blipFill>
        <p:spPr>
          <a:xfrm>
            <a:off x="1534350" y="2157975"/>
            <a:ext cx="394716" cy="3947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2" name="Shape 522"/>
        <p:cNvGrpSpPr/>
        <p:nvPr/>
      </p:nvGrpSpPr>
      <p:grpSpPr>
        <a:xfrm>
          <a:off x="0" y="0"/>
          <a:ext cx="0" cy="0"/>
          <a:chOff x="0" y="0"/>
          <a:chExt cx="0" cy="0"/>
        </a:xfrm>
      </p:grpSpPr>
      <p:sp>
        <p:nvSpPr>
          <p:cNvPr id="523" name="Google Shape;523;p50"/>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POWERDIALER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POR QUÉ POWERDIALER</a:t>
            </a:r>
            <a:endParaRPr sz="1300">
              <a:solidFill>
                <a:srgbClr val="435E72"/>
              </a:solidFill>
              <a:latin typeface="Open Sans ExtraBold"/>
              <a:ea typeface="Open Sans ExtraBold"/>
              <a:cs typeface="Open Sans ExtraBold"/>
              <a:sym typeface="Open Sans ExtraBold"/>
            </a:endParaRPr>
          </a:p>
        </p:txBody>
      </p:sp>
      <p:sp>
        <p:nvSpPr>
          <p:cNvPr id="524" name="Google Shape;524;p50"/>
          <p:cNvSpPr/>
          <p:nvPr/>
        </p:nvSpPr>
        <p:spPr>
          <a:xfrm>
            <a:off x="866400" y="4666700"/>
            <a:ext cx="11562600" cy="2895000"/>
          </a:xfrm>
          <a:prstGeom prst="triangle">
            <a:avLst>
              <a:gd fmla="val 50000" name="adj"/>
            </a:avLst>
          </a:prstGeom>
          <a:solidFill>
            <a:srgbClr val="0095FF">
              <a:alpha val="200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50"/>
          <p:cNvSpPr/>
          <p:nvPr/>
        </p:nvSpPr>
        <p:spPr>
          <a:xfrm rot="2735624">
            <a:off x="5207439" y="1536184"/>
            <a:ext cx="2927367" cy="2927367"/>
          </a:xfrm>
          <a:prstGeom prst="rect">
            <a:avLst/>
          </a:prstGeom>
          <a:solidFill>
            <a:srgbClr val="0095FF">
              <a:alpha val="200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50"/>
          <p:cNvSpPr/>
          <p:nvPr/>
        </p:nvSpPr>
        <p:spPr>
          <a:xfrm rot="2735778">
            <a:off x="5203491" y="1333529"/>
            <a:ext cx="2935218" cy="2935218"/>
          </a:xfrm>
          <a:prstGeom prst="rect">
            <a:avLst/>
          </a:prstGeom>
          <a:solidFill>
            <a:srgbClr val="0095FF">
              <a:alpha val="200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50"/>
          <p:cNvSpPr/>
          <p:nvPr/>
        </p:nvSpPr>
        <p:spPr>
          <a:xfrm rot="2735694">
            <a:off x="5343082" y="1566962"/>
            <a:ext cx="2656036" cy="2656036"/>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50"/>
          <p:cNvSpPr txBox="1"/>
          <p:nvPr/>
        </p:nvSpPr>
        <p:spPr>
          <a:xfrm>
            <a:off x="3486600" y="6038500"/>
            <a:ext cx="6369000" cy="1305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Contact Centers con equipos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de trabajo grandes, dado que brindan mejores y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más personalizadas experiencias para los consumidores. A pesar de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que se realizan numerosas llamadas, </a:t>
            </a:r>
            <a:r>
              <a:rPr b="1" i="0" lang="es" sz="1300" u="none" cap="none" strike="noStrike">
                <a:solidFill>
                  <a:srgbClr val="002540"/>
                </a:solidFill>
                <a:latin typeface="Open Sans"/>
                <a:ea typeface="Open Sans"/>
                <a:cs typeface="Open Sans"/>
                <a:sym typeface="Open Sans"/>
              </a:rPr>
              <a:t>el tiempo entre que el cliente atiende </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y el agente comienza la conversación es mínimo. </a:t>
            </a:r>
            <a:endParaRPr b="1" i="0" sz="1300" u="none" cap="none" strike="noStrike">
              <a:solidFill>
                <a:srgbClr val="002540"/>
              </a:solidFill>
              <a:latin typeface="Open Sans"/>
              <a:ea typeface="Open Sans"/>
              <a:cs typeface="Open Sans"/>
              <a:sym typeface="Open Sans"/>
            </a:endParaRPr>
          </a:p>
        </p:txBody>
      </p:sp>
      <p:sp>
        <p:nvSpPr>
          <p:cNvPr id="529" name="Google Shape;529;p50"/>
          <p:cNvSpPr/>
          <p:nvPr/>
        </p:nvSpPr>
        <p:spPr>
          <a:xfrm>
            <a:off x="5574900" y="5111825"/>
            <a:ext cx="2192400" cy="7692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800"/>
              <a:buFont typeface="Arial"/>
              <a:buNone/>
            </a:pPr>
            <a:r>
              <a:rPr b="1" i="0" lang="es" sz="1800" u="none" cap="none" strike="noStrike">
                <a:solidFill>
                  <a:srgbClr val="002540"/>
                </a:solidFill>
                <a:latin typeface="Open Sans"/>
                <a:ea typeface="Open Sans"/>
                <a:cs typeface="Open Sans"/>
                <a:sym typeface="Open Sans"/>
              </a:rPr>
              <a:t>Son perfectos para:</a:t>
            </a:r>
            <a:endParaRPr i="0" sz="1500" u="none" cap="none" strike="noStrike">
              <a:solidFill>
                <a:srgbClr val="002540"/>
              </a:solidFill>
              <a:latin typeface="Open Sans"/>
              <a:ea typeface="Open Sans"/>
              <a:cs typeface="Open Sans"/>
              <a:sym typeface="Open Sans"/>
            </a:endParaRPr>
          </a:p>
        </p:txBody>
      </p:sp>
      <p:sp>
        <p:nvSpPr>
          <p:cNvPr id="530" name="Google Shape;530;p50"/>
          <p:cNvSpPr/>
          <p:nvPr/>
        </p:nvSpPr>
        <p:spPr>
          <a:xfrm>
            <a:off x="620988" y="836200"/>
            <a:ext cx="41916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2500"/>
              <a:buFont typeface="Arial"/>
              <a:buNone/>
            </a:pPr>
            <a:r>
              <a:rPr i="0" lang="es" sz="1800" u="none" cap="none" strike="noStrike">
                <a:solidFill>
                  <a:srgbClr val="002540"/>
                </a:solidFill>
                <a:latin typeface="Open Sans ExtraBold"/>
                <a:ea typeface="Open Sans ExtraBold"/>
                <a:cs typeface="Open Sans ExtraBold"/>
                <a:sym typeface="Open Sans ExtraBold"/>
              </a:rPr>
              <a:t>¿Por qué Powerdialer?</a:t>
            </a:r>
            <a:endParaRPr i="0" sz="18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i="0" sz="1800" u="none" cap="none" strike="noStrike">
              <a:solidFill>
                <a:srgbClr val="002540"/>
              </a:solidFill>
              <a:latin typeface="Open Sans ExtraBold"/>
              <a:ea typeface="Open Sans ExtraBold"/>
              <a:cs typeface="Open Sans ExtraBold"/>
              <a:sym typeface="Open Sans ExtraBold"/>
            </a:endParaRPr>
          </a:p>
        </p:txBody>
      </p:sp>
      <p:sp>
        <p:nvSpPr>
          <p:cNvPr id="531" name="Google Shape;531;p50"/>
          <p:cNvSpPr/>
          <p:nvPr/>
        </p:nvSpPr>
        <p:spPr>
          <a:xfrm>
            <a:off x="5057238" y="1737225"/>
            <a:ext cx="3227775" cy="2747625"/>
          </a:xfrm>
          <a:prstGeom prst="flowChartProcess">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El marcador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detecta un agente libre</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 y hace la llamada al siguiente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registro de la lista, teniendo en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cuenta el sobremarcado. Este calcula la cantidad de llamadas a partir del porcentaje elegido, ajustándose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al máximo de canales para </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el marcador.</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5" name="Shape 535"/>
        <p:cNvGrpSpPr/>
        <p:nvPr/>
      </p:nvGrpSpPr>
      <p:grpSpPr>
        <a:xfrm>
          <a:off x="0" y="0"/>
          <a:ext cx="0" cy="0"/>
          <a:chOff x="0" y="0"/>
          <a:chExt cx="0" cy="0"/>
        </a:xfrm>
      </p:grpSpPr>
      <p:sp>
        <p:nvSpPr>
          <p:cNvPr id="536" name="Google Shape;536;p51"/>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POWER VS. PREDICTIVO</a:t>
            </a:r>
            <a:endParaRPr sz="1300">
              <a:solidFill>
                <a:srgbClr val="435E72"/>
              </a:solidFill>
              <a:latin typeface="Open Sans ExtraBold"/>
              <a:ea typeface="Open Sans ExtraBold"/>
              <a:cs typeface="Open Sans ExtraBold"/>
              <a:sym typeface="Open Sans ExtraBold"/>
            </a:endParaRPr>
          </a:p>
        </p:txBody>
      </p:sp>
      <p:sp>
        <p:nvSpPr>
          <p:cNvPr id="537" name="Google Shape;537;p51"/>
          <p:cNvSpPr/>
          <p:nvPr/>
        </p:nvSpPr>
        <p:spPr>
          <a:xfrm rot="2735515">
            <a:off x="1722628" y="2343486"/>
            <a:ext cx="3983628" cy="3983628"/>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51"/>
          <p:cNvSpPr/>
          <p:nvPr/>
        </p:nvSpPr>
        <p:spPr>
          <a:xfrm rot="2735966">
            <a:off x="1717185" y="2067963"/>
            <a:ext cx="3994453" cy="3994453"/>
          </a:xfrm>
          <a:prstGeom prst="rect">
            <a:avLst/>
          </a:prstGeom>
          <a:solidFill>
            <a:srgbClr val="FD495C">
              <a:alpha val="343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51"/>
          <p:cNvSpPr/>
          <p:nvPr/>
        </p:nvSpPr>
        <p:spPr>
          <a:xfrm rot="2735515">
            <a:off x="7752102" y="2340047"/>
            <a:ext cx="3983628" cy="3983628"/>
          </a:xfrm>
          <a:prstGeom prst="rect">
            <a:avLst/>
          </a:prstGeom>
          <a:solidFill>
            <a:srgbClr val="0095FF">
              <a:alpha val="200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51"/>
          <p:cNvSpPr/>
          <p:nvPr/>
        </p:nvSpPr>
        <p:spPr>
          <a:xfrm rot="2735966">
            <a:off x="7746660" y="2064523"/>
            <a:ext cx="3994453" cy="3994453"/>
          </a:xfrm>
          <a:prstGeom prst="rect">
            <a:avLst/>
          </a:prstGeom>
          <a:solidFill>
            <a:srgbClr val="0095FF">
              <a:alpha val="200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51"/>
          <p:cNvSpPr/>
          <p:nvPr/>
        </p:nvSpPr>
        <p:spPr>
          <a:xfrm rot="2735710">
            <a:off x="7936530" y="2382107"/>
            <a:ext cx="3614713" cy="361471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51"/>
          <p:cNvSpPr/>
          <p:nvPr/>
        </p:nvSpPr>
        <p:spPr>
          <a:xfrm rot="2735710">
            <a:off x="1907083" y="2382107"/>
            <a:ext cx="3614713" cy="361471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51"/>
          <p:cNvSpPr/>
          <p:nvPr/>
        </p:nvSpPr>
        <p:spPr>
          <a:xfrm rot="5400000">
            <a:off x="5967700" y="1787675"/>
            <a:ext cx="1389000" cy="480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51"/>
          <p:cNvSpPr txBox="1"/>
          <p:nvPr/>
        </p:nvSpPr>
        <p:spPr>
          <a:xfrm>
            <a:off x="1913191" y="2671236"/>
            <a:ext cx="3602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2540"/>
                </a:solidFill>
                <a:latin typeface="Open Sans"/>
                <a:ea typeface="Open Sans"/>
                <a:cs typeface="Open Sans"/>
                <a:sym typeface="Open Sans"/>
              </a:rPr>
              <a:t>El sobremarcado </a:t>
            </a:r>
            <a:endParaRPr b="1" i="0" sz="1500" u="none" cap="none" strike="noStrike">
              <a:solidFill>
                <a:srgbClr val="00254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2540"/>
                </a:solidFill>
                <a:latin typeface="Open Sans"/>
                <a:ea typeface="Open Sans"/>
                <a:cs typeface="Open Sans"/>
                <a:sym typeface="Open Sans"/>
              </a:rPr>
              <a:t>se calcula</a:t>
            </a:r>
            <a:endParaRPr b="1" i="0" sz="1500" u="none" cap="none" strike="noStrike">
              <a:solidFill>
                <a:srgbClr val="002540"/>
              </a:solidFill>
              <a:latin typeface="Open Sans"/>
              <a:ea typeface="Open Sans"/>
              <a:cs typeface="Open Sans"/>
              <a:sym typeface="Open Sans"/>
            </a:endParaRPr>
          </a:p>
        </p:txBody>
      </p:sp>
      <p:sp>
        <p:nvSpPr>
          <p:cNvPr id="545" name="Google Shape;545;p51"/>
          <p:cNvSpPr/>
          <p:nvPr/>
        </p:nvSpPr>
        <p:spPr>
          <a:xfrm>
            <a:off x="1704000" y="6318588"/>
            <a:ext cx="4020900" cy="1243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500"/>
              <a:buFont typeface="Arial"/>
              <a:buNone/>
            </a:pPr>
            <a:r>
              <a:rPr i="0" lang="es" sz="1300" u="sng" cap="none" strike="noStrike">
                <a:solidFill>
                  <a:srgbClr val="002540"/>
                </a:solidFill>
                <a:latin typeface="Open Sans"/>
                <a:ea typeface="Open Sans"/>
                <a:cs typeface="Open Sans"/>
                <a:sym typeface="Open Sans"/>
              </a:rPr>
              <a:t>El sobremarcado se define según el número de llamadas que el Powerdialer tiene que hacer, </a:t>
            </a:r>
            <a:r>
              <a:rPr b="1" i="0" lang="es" sz="1300" u="sng" cap="none" strike="noStrike">
                <a:solidFill>
                  <a:srgbClr val="002540"/>
                </a:solidFill>
                <a:latin typeface="Open Sans"/>
                <a:ea typeface="Open Sans"/>
                <a:cs typeface="Open Sans"/>
                <a:sym typeface="Open Sans"/>
              </a:rPr>
              <a:t>basado en el número de agentes disponibles, sin sobrepasar el máximo número de </a:t>
            </a:r>
            <a:endParaRPr b="1" i="0" sz="1300" u="sng"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500"/>
              <a:buFont typeface="Arial"/>
              <a:buNone/>
            </a:pPr>
            <a:r>
              <a:rPr b="1" i="0" lang="es" sz="1300" u="sng" cap="none" strike="noStrike">
                <a:solidFill>
                  <a:srgbClr val="002540"/>
                </a:solidFill>
                <a:latin typeface="Open Sans"/>
                <a:ea typeface="Open Sans"/>
                <a:cs typeface="Open Sans"/>
                <a:sym typeface="Open Sans"/>
              </a:rPr>
              <a:t>canales establecidos para la </a:t>
            </a:r>
            <a:endParaRPr b="1" i="0" sz="1300" u="sng"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500"/>
              <a:buFont typeface="Arial"/>
              <a:buNone/>
            </a:pPr>
            <a:r>
              <a:rPr b="1" i="0" lang="es" sz="1300" u="sng" cap="none" strike="noStrike">
                <a:solidFill>
                  <a:srgbClr val="002540"/>
                </a:solidFill>
                <a:latin typeface="Open Sans"/>
                <a:ea typeface="Open Sans"/>
                <a:cs typeface="Open Sans"/>
                <a:sym typeface="Open Sans"/>
              </a:rPr>
              <a:t>campaña.</a:t>
            </a:r>
            <a:endParaRPr b="1" i="0" sz="1300" u="sng"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500"/>
              <a:buFont typeface="Arial"/>
              <a:buNone/>
            </a:pPr>
            <a:r>
              <a:t/>
            </a:r>
            <a:endParaRPr i="0" sz="1500" u="sng" cap="none" strike="noStrike">
              <a:solidFill>
                <a:srgbClr val="002540"/>
              </a:solidFill>
              <a:latin typeface="Open Sans"/>
              <a:ea typeface="Open Sans"/>
              <a:cs typeface="Open Sans"/>
              <a:sym typeface="Open Sans"/>
            </a:endParaRPr>
          </a:p>
        </p:txBody>
      </p:sp>
      <p:sp>
        <p:nvSpPr>
          <p:cNvPr id="546" name="Google Shape;546;p51"/>
          <p:cNvSpPr txBox="1"/>
          <p:nvPr/>
        </p:nvSpPr>
        <p:spPr>
          <a:xfrm>
            <a:off x="1913193" y="3437014"/>
            <a:ext cx="36024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lang="es" sz="1900">
                <a:solidFill>
                  <a:srgbClr val="ED1F27"/>
                </a:solidFill>
                <a:latin typeface="Open Sans ExtraBold"/>
                <a:ea typeface="Open Sans ExtraBold"/>
                <a:cs typeface="Open Sans ExtraBold"/>
                <a:sym typeface="Open Sans ExtraBold"/>
              </a:rPr>
              <a:t>De forma estadística</a:t>
            </a:r>
            <a:endParaRPr i="0" sz="1900" u="none" cap="none" strike="noStrike">
              <a:solidFill>
                <a:srgbClr val="ED1F27"/>
              </a:solidFill>
              <a:latin typeface="Open Sans ExtraBold"/>
              <a:ea typeface="Open Sans ExtraBold"/>
              <a:cs typeface="Open Sans ExtraBold"/>
              <a:sym typeface="Open Sans ExtraBold"/>
            </a:endParaRPr>
          </a:p>
        </p:txBody>
      </p:sp>
      <p:sp>
        <p:nvSpPr>
          <p:cNvPr id="547" name="Google Shape;547;p51"/>
          <p:cNvSpPr/>
          <p:nvPr/>
        </p:nvSpPr>
        <p:spPr>
          <a:xfrm>
            <a:off x="7942725" y="6318588"/>
            <a:ext cx="3602400" cy="1243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500"/>
              <a:buFont typeface="Arial"/>
              <a:buNone/>
            </a:pPr>
            <a:r>
              <a:rPr i="0" lang="es" sz="1300" u="sng" cap="none" strike="noStrike">
                <a:solidFill>
                  <a:srgbClr val="002540"/>
                </a:solidFill>
                <a:latin typeface="Open Sans"/>
                <a:ea typeface="Open Sans"/>
                <a:cs typeface="Open Sans"/>
                <a:sym typeface="Open Sans"/>
              </a:rPr>
              <a:t>El sobremarcado se calcula </a:t>
            </a:r>
            <a:r>
              <a:rPr b="1" i="0" lang="es" sz="1300" u="sng" cap="none" strike="noStrike">
                <a:solidFill>
                  <a:srgbClr val="002540"/>
                </a:solidFill>
                <a:latin typeface="Open Sans"/>
                <a:ea typeface="Open Sans"/>
                <a:cs typeface="Open Sans"/>
                <a:sym typeface="Open Sans"/>
              </a:rPr>
              <a:t>de forma estadística de acuerdo con las predicciones hechas por el marcador,</a:t>
            </a:r>
            <a:r>
              <a:rPr i="0" lang="es" sz="1300" u="sng" cap="none" strike="noStrike">
                <a:solidFill>
                  <a:srgbClr val="002540"/>
                </a:solidFill>
                <a:latin typeface="Open Sans"/>
                <a:ea typeface="Open Sans"/>
                <a:cs typeface="Open Sans"/>
                <a:sym typeface="Open Sans"/>
              </a:rPr>
              <a:t> teniendo en cuenta la información previa y el número de canales por agente.</a:t>
            </a:r>
            <a:endParaRPr i="0" sz="1300" u="sng"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500"/>
              <a:buFont typeface="Arial"/>
              <a:buNone/>
            </a:pPr>
            <a:r>
              <a:t/>
            </a:r>
            <a:endParaRPr i="0" sz="1500" u="sng" cap="none" strike="noStrike">
              <a:solidFill>
                <a:srgbClr val="002540"/>
              </a:solidFill>
              <a:latin typeface="Open Sans"/>
              <a:ea typeface="Open Sans"/>
              <a:cs typeface="Open Sans"/>
              <a:sym typeface="Open Sans"/>
            </a:endParaRPr>
          </a:p>
        </p:txBody>
      </p:sp>
      <p:sp>
        <p:nvSpPr>
          <p:cNvPr id="548" name="Google Shape;548;p51"/>
          <p:cNvSpPr txBox="1"/>
          <p:nvPr/>
        </p:nvSpPr>
        <p:spPr>
          <a:xfrm>
            <a:off x="7942730" y="3437037"/>
            <a:ext cx="36024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2100"/>
              <a:buFont typeface="Arial"/>
              <a:buNone/>
            </a:pPr>
            <a:r>
              <a:rPr lang="es" sz="1900">
                <a:solidFill>
                  <a:srgbClr val="ED1F27"/>
                </a:solidFill>
                <a:latin typeface="Open Sans ExtraBold"/>
                <a:ea typeface="Open Sans ExtraBold"/>
                <a:cs typeface="Open Sans ExtraBold"/>
                <a:sym typeface="Open Sans ExtraBold"/>
              </a:rPr>
              <a:t>Fijo con un %</a:t>
            </a:r>
            <a:endParaRPr i="0" sz="1900" u="none" cap="none" strike="noStrike">
              <a:solidFill>
                <a:srgbClr val="ED1F27"/>
              </a:solidFill>
              <a:latin typeface="Open Sans ExtraBold"/>
              <a:ea typeface="Open Sans ExtraBold"/>
              <a:cs typeface="Open Sans ExtraBold"/>
              <a:sym typeface="Open Sans ExtraBold"/>
            </a:endParaRPr>
          </a:p>
        </p:txBody>
      </p:sp>
      <p:sp>
        <p:nvSpPr>
          <p:cNvPr id="549" name="Google Shape;549;p51"/>
          <p:cNvSpPr txBox="1"/>
          <p:nvPr/>
        </p:nvSpPr>
        <p:spPr>
          <a:xfrm>
            <a:off x="5985440" y="3827828"/>
            <a:ext cx="1487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i="0" lang="es" sz="3000" u="none" cap="none" strike="noStrike">
                <a:solidFill>
                  <a:srgbClr val="002540"/>
                </a:solidFill>
                <a:latin typeface="Open Sans ExtraBold"/>
                <a:ea typeface="Open Sans ExtraBold"/>
                <a:cs typeface="Open Sans ExtraBold"/>
                <a:sym typeface="Open Sans ExtraBold"/>
              </a:rPr>
              <a:t>VS</a:t>
            </a:r>
            <a:r>
              <a:rPr i="0" lang="es" sz="3000" u="none" cap="none" strike="noStrike">
                <a:solidFill>
                  <a:srgbClr val="0095FF"/>
                </a:solidFill>
                <a:latin typeface="Open Sans ExtraBold"/>
                <a:ea typeface="Open Sans ExtraBold"/>
                <a:cs typeface="Open Sans ExtraBold"/>
                <a:sym typeface="Open Sans ExtraBold"/>
              </a:rPr>
              <a:t>.</a:t>
            </a:r>
            <a:endParaRPr i="0" sz="3000" u="none" cap="none" strike="noStrike">
              <a:solidFill>
                <a:srgbClr val="0095FF"/>
              </a:solidFill>
              <a:latin typeface="Open Sans ExtraBold"/>
              <a:ea typeface="Open Sans ExtraBold"/>
              <a:cs typeface="Open Sans ExtraBold"/>
              <a:sym typeface="Open Sans ExtraBold"/>
            </a:endParaRPr>
          </a:p>
        </p:txBody>
      </p:sp>
      <p:sp>
        <p:nvSpPr>
          <p:cNvPr id="550" name="Google Shape;550;p51"/>
          <p:cNvSpPr txBox="1"/>
          <p:nvPr/>
        </p:nvSpPr>
        <p:spPr>
          <a:xfrm>
            <a:off x="3919546" y="1486063"/>
            <a:ext cx="5593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i="0" lang="es" sz="3000" u="none" cap="none" strike="noStrike">
                <a:solidFill>
                  <a:srgbClr val="002540"/>
                </a:solidFill>
                <a:latin typeface="Open Sans ExtraBold"/>
                <a:ea typeface="Open Sans ExtraBold"/>
                <a:cs typeface="Open Sans ExtraBold"/>
                <a:sym typeface="Open Sans ExtraBold"/>
              </a:rPr>
              <a:t>Comparémolos</a:t>
            </a:r>
            <a:r>
              <a:rPr i="0" lang="es" sz="3000" u="none" cap="none" strike="noStrike">
                <a:solidFill>
                  <a:srgbClr val="0095FF"/>
                </a:solidFill>
                <a:latin typeface="Open Sans ExtraBold"/>
                <a:ea typeface="Open Sans ExtraBold"/>
                <a:cs typeface="Open Sans ExtraBold"/>
                <a:sym typeface="Open Sans ExtraBold"/>
              </a:rPr>
              <a:t>.</a:t>
            </a:r>
            <a:endParaRPr i="0" sz="3000" u="none" cap="none" strike="noStrike">
              <a:solidFill>
                <a:srgbClr val="0095FF"/>
              </a:solidFill>
              <a:latin typeface="Open Sans ExtraBold"/>
              <a:ea typeface="Open Sans ExtraBold"/>
              <a:cs typeface="Open Sans ExtraBold"/>
              <a:sym typeface="Open Sans ExtraBold"/>
            </a:endParaRPr>
          </a:p>
        </p:txBody>
      </p:sp>
      <p:sp>
        <p:nvSpPr>
          <p:cNvPr id="551" name="Google Shape;551;p51"/>
          <p:cNvSpPr/>
          <p:nvPr/>
        </p:nvSpPr>
        <p:spPr>
          <a:xfrm>
            <a:off x="4512587" y="953665"/>
            <a:ext cx="44073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chemeClr val="dk1"/>
              </a:buClr>
              <a:buSzPts val="1500"/>
              <a:buFont typeface="Arial"/>
              <a:buNone/>
            </a:pPr>
            <a:r>
              <a:rPr i="0" lang="es" sz="1900" u="none" cap="none" strike="noStrike">
                <a:solidFill>
                  <a:srgbClr val="F2757E"/>
                </a:solidFill>
                <a:latin typeface="Open Sans ExtraBold"/>
                <a:ea typeface="Open Sans ExtraBold"/>
                <a:cs typeface="Open Sans ExtraBold"/>
                <a:sym typeface="Open Sans ExtraBold"/>
              </a:rPr>
              <a:t>Predictivo</a:t>
            </a:r>
            <a:r>
              <a:rPr i="0" lang="es" sz="1900" u="none" cap="none" strike="noStrike">
                <a:solidFill>
                  <a:srgbClr val="AFE2E3"/>
                </a:solidFill>
                <a:latin typeface="Open Sans ExtraBold"/>
                <a:ea typeface="Open Sans ExtraBold"/>
                <a:cs typeface="Open Sans ExtraBold"/>
                <a:sym typeface="Open Sans ExtraBold"/>
              </a:rPr>
              <a:t> </a:t>
            </a:r>
            <a:r>
              <a:rPr i="0" lang="es" sz="1900" u="none" cap="none" strike="noStrike">
                <a:solidFill>
                  <a:srgbClr val="61BDFF"/>
                </a:solidFill>
                <a:latin typeface="Open Sans ExtraBold"/>
                <a:ea typeface="Open Sans ExtraBold"/>
                <a:cs typeface="Open Sans ExtraBold"/>
                <a:sym typeface="Open Sans ExtraBold"/>
              </a:rPr>
              <a:t>&amp; Power</a:t>
            </a:r>
            <a:r>
              <a:rPr lang="es" sz="1900">
                <a:solidFill>
                  <a:srgbClr val="61BDFF"/>
                </a:solidFill>
                <a:latin typeface="Open Sans ExtraBold"/>
                <a:ea typeface="Open Sans ExtraBold"/>
                <a:cs typeface="Open Sans ExtraBold"/>
                <a:sym typeface="Open Sans ExtraBold"/>
              </a:rPr>
              <a:t>dialer</a:t>
            </a:r>
            <a:r>
              <a:rPr i="0" lang="es" sz="1900" u="none" cap="none" strike="noStrike">
                <a:solidFill>
                  <a:srgbClr val="61BDFF"/>
                </a:solidFill>
                <a:latin typeface="Open Sans ExtraBold"/>
                <a:ea typeface="Open Sans ExtraBold"/>
                <a:cs typeface="Open Sans ExtraBold"/>
                <a:sym typeface="Open Sans ExtraBold"/>
              </a:rPr>
              <a:t> </a:t>
            </a:r>
            <a:endParaRPr i="0" sz="1900" u="none" cap="none" strike="noStrike">
              <a:solidFill>
                <a:srgbClr val="61BDFF"/>
              </a:solidFill>
              <a:latin typeface="Open Sans ExtraBold"/>
              <a:ea typeface="Open Sans ExtraBold"/>
              <a:cs typeface="Open Sans ExtraBold"/>
              <a:sym typeface="Open Sans ExtraBold"/>
            </a:endParaRPr>
          </a:p>
          <a:p>
            <a:pPr indent="0" lvl="0" marL="0" marR="0" rtl="0" algn="l">
              <a:lnSpc>
                <a:spcPct val="150000"/>
              </a:lnSpc>
              <a:spcBef>
                <a:spcPts val="0"/>
              </a:spcBef>
              <a:spcAft>
                <a:spcPts val="0"/>
              </a:spcAft>
              <a:buClr>
                <a:schemeClr val="dk1"/>
              </a:buClr>
              <a:buSzPts val="1500"/>
              <a:buFont typeface="Arial"/>
              <a:buNone/>
            </a:pPr>
            <a:r>
              <a:t/>
            </a:r>
            <a:endParaRPr i="0" sz="1500" u="none" cap="none" strike="noStrike">
              <a:solidFill>
                <a:srgbClr val="003B4D"/>
              </a:solidFill>
              <a:latin typeface="Open Sans ExtraBold"/>
              <a:ea typeface="Open Sans ExtraBold"/>
              <a:cs typeface="Open Sans ExtraBold"/>
              <a:sym typeface="Open Sans ExtraBold"/>
            </a:endParaRPr>
          </a:p>
        </p:txBody>
      </p:sp>
      <p:sp>
        <p:nvSpPr>
          <p:cNvPr id="552" name="Google Shape;552;p51"/>
          <p:cNvSpPr/>
          <p:nvPr/>
        </p:nvSpPr>
        <p:spPr>
          <a:xfrm rot="2700000">
            <a:off x="6554021" y="692391"/>
            <a:ext cx="216375" cy="216375"/>
          </a:xfrm>
          <a:prstGeom prst="rect">
            <a:avLst/>
          </a:prstGeom>
          <a:solidFill>
            <a:srgbClr val="61BD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51"/>
          <p:cNvSpPr/>
          <p:nvPr/>
        </p:nvSpPr>
        <p:spPr>
          <a:xfrm rot="-2700000">
            <a:off x="6383083" y="692323"/>
            <a:ext cx="216375" cy="216375"/>
          </a:xfrm>
          <a:prstGeom prst="rect">
            <a:avLst/>
          </a:prstGeom>
          <a:solidFill>
            <a:srgbClr val="F275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1"/>
          <p:cNvSpPr txBox="1"/>
          <p:nvPr/>
        </p:nvSpPr>
        <p:spPr>
          <a:xfrm>
            <a:off x="7942666" y="2823636"/>
            <a:ext cx="3602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2540"/>
                </a:solidFill>
                <a:latin typeface="Open Sans"/>
                <a:ea typeface="Open Sans"/>
                <a:cs typeface="Open Sans"/>
                <a:sym typeface="Open Sans"/>
              </a:rPr>
              <a:t>El sobremarcado </a:t>
            </a:r>
            <a:endParaRPr b="1" i="0" sz="1500" u="none" cap="none" strike="noStrike">
              <a:solidFill>
                <a:srgbClr val="00254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2540"/>
                </a:solidFill>
                <a:latin typeface="Open Sans"/>
                <a:ea typeface="Open Sans"/>
                <a:cs typeface="Open Sans"/>
                <a:sym typeface="Open Sans"/>
              </a:rPr>
              <a:t>se calcula</a:t>
            </a:r>
            <a:endParaRPr b="1" i="0" sz="1500" u="none" cap="none" strike="noStrike">
              <a:solidFill>
                <a:srgbClr val="002540"/>
              </a:solidFill>
              <a:latin typeface="Open Sans"/>
              <a:ea typeface="Open Sans"/>
              <a:cs typeface="Open Sans"/>
              <a:sym typeface="Open Sans"/>
            </a:endParaRPr>
          </a:p>
        </p:txBody>
      </p:sp>
      <p:sp>
        <p:nvSpPr>
          <p:cNvPr id="555" name="Google Shape;555;p51"/>
          <p:cNvSpPr/>
          <p:nvPr/>
        </p:nvSpPr>
        <p:spPr>
          <a:xfrm>
            <a:off x="7733425" y="4033325"/>
            <a:ext cx="4020900" cy="1243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500"/>
              <a:buFont typeface="Arial"/>
              <a:buNone/>
            </a:pPr>
            <a:r>
              <a:rPr i="0" lang="es" sz="1300" u="none" cap="none" strike="noStrike">
                <a:solidFill>
                  <a:srgbClr val="002540"/>
                </a:solidFill>
                <a:latin typeface="Open Sans"/>
                <a:ea typeface="Open Sans"/>
                <a:cs typeface="Open Sans"/>
                <a:sym typeface="Open Sans"/>
              </a:rPr>
              <a:t>El sobremarcado se define según el número de llamadas que el Powerdialer tiene que hacer, </a:t>
            </a:r>
            <a:r>
              <a:rPr b="1" i="0" lang="es" sz="1300" u="none" cap="none" strike="noStrike">
                <a:solidFill>
                  <a:srgbClr val="002540"/>
                </a:solidFill>
                <a:latin typeface="Open Sans"/>
                <a:ea typeface="Open Sans"/>
                <a:cs typeface="Open Sans"/>
                <a:sym typeface="Open Sans"/>
              </a:rPr>
              <a:t>basado en el número de agentes disponibles, sin sobrepasar el máximo número de </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500"/>
              <a:buFont typeface="Arial"/>
              <a:buNone/>
            </a:pPr>
            <a:r>
              <a:rPr b="1" i="0" lang="es" sz="1300" u="none" cap="none" strike="noStrike">
                <a:solidFill>
                  <a:srgbClr val="002540"/>
                </a:solidFill>
                <a:latin typeface="Open Sans"/>
                <a:ea typeface="Open Sans"/>
                <a:cs typeface="Open Sans"/>
                <a:sym typeface="Open Sans"/>
              </a:rPr>
              <a:t>canales establecidos para la </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500"/>
              <a:buFont typeface="Arial"/>
              <a:buNone/>
            </a:pPr>
            <a:r>
              <a:rPr b="1" i="0" lang="es" sz="1300" u="none" cap="none" strike="noStrike">
                <a:solidFill>
                  <a:srgbClr val="002540"/>
                </a:solidFill>
                <a:latin typeface="Open Sans"/>
                <a:ea typeface="Open Sans"/>
                <a:cs typeface="Open Sans"/>
                <a:sym typeface="Open Sans"/>
              </a:rPr>
              <a:t>campaña.</a:t>
            </a:r>
            <a:endParaRPr b="1"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500"/>
              <a:buFont typeface="Arial"/>
              <a:buNone/>
            </a:pPr>
            <a:r>
              <a:t/>
            </a:r>
            <a:endParaRPr i="0" sz="1500" u="none" cap="none" strike="noStrike">
              <a:solidFill>
                <a:srgbClr val="002540"/>
              </a:solidFill>
              <a:latin typeface="Open Sans"/>
              <a:ea typeface="Open Sans"/>
              <a:cs typeface="Open Sans"/>
              <a:sym typeface="Open Sans"/>
            </a:endParaRPr>
          </a:p>
        </p:txBody>
      </p:sp>
      <p:sp>
        <p:nvSpPr>
          <p:cNvPr id="556" name="Google Shape;556;p51"/>
          <p:cNvSpPr/>
          <p:nvPr/>
        </p:nvSpPr>
        <p:spPr>
          <a:xfrm>
            <a:off x="1913250" y="4033325"/>
            <a:ext cx="3602400" cy="1243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500"/>
              <a:buFont typeface="Arial"/>
              <a:buNone/>
            </a:pPr>
            <a:r>
              <a:rPr i="0" lang="es" sz="1300" u="none" cap="none" strike="noStrike">
                <a:solidFill>
                  <a:srgbClr val="002540"/>
                </a:solidFill>
                <a:latin typeface="Open Sans"/>
                <a:ea typeface="Open Sans"/>
                <a:cs typeface="Open Sans"/>
                <a:sym typeface="Open Sans"/>
              </a:rPr>
              <a:t>El sobremarcado se calcula </a:t>
            </a:r>
            <a:r>
              <a:rPr b="1" i="0" lang="es" sz="1300" u="none" cap="none" strike="noStrike">
                <a:solidFill>
                  <a:srgbClr val="002540"/>
                </a:solidFill>
                <a:latin typeface="Open Sans"/>
                <a:ea typeface="Open Sans"/>
                <a:cs typeface="Open Sans"/>
                <a:sym typeface="Open Sans"/>
              </a:rPr>
              <a:t>de forma estadística de acuerdo con las predicciones hechas por el marcador,</a:t>
            </a:r>
            <a:r>
              <a:rPr i="0" lang="es" sz="1300" u="none" cap="none" strike="noStrike">
                <a:solidFill>
                  <a:srgbClr val="002540"/>
                </a:solidFill>
                <a:latin typeface="Open Sans"/>
                <a:ea typeface="Open Sans"/>
                <a:cs typeface="Open Sans"/>
                <a:sym typeface="Open Sans"/>
              </a:rPr>
              <a:t> teniendo en cuenta la información previa y el número de canales por agente.</a:t>
            </a:r>
            <a:endParaRPr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500"/>
              <a:buFont typeface="Arial"/>
              <a:buNone/>
            </a:pPr>
            <a:r>
              <a:t/>
            </a:r>
            <a:endParaRPr i="0" sz="1500" u="none" cap="none" strike="noStrike">
              <a:solidFill>
                <a:srgbClr val="00254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0" name="Shape 560"/>
        <p:cNvGrpSpPr/>
        <p:nvPr/>
      </p:nvGrpSpPr>
      <p:grpSpPr>
        <a:xfrm>
          <a:off x="0" y="0"/>
          <a:ext cx="0" cy="0"/>
          <a:chOff x="0" y="0"/>
          <a:chExt cx="0" cy="0"/>
        </a:xfrm>
      </p:grpSpPr>
      <p:sp>
        <p:nvSpPr>
          <p:cNvPr id="561" name="Google Shape;561;p52"/>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VOICE BROADCAST</a:t>
            </a:r>
            <a:endParaRPr sz="1300">
              <a:solidFill>
                <a:srgbClr val="435E72"/>
              </a:solidFill>
              <a:latin typeface="Open Sans ExtraBold"/>
              <a:ea typeface="Open Sans ExtraBold"/>
              <a:cs typeface="Open Sans ExtraBold"/>
              <a:sym typeface="Open Sans ExtraBold"/>
            </a:endParaRPr>
          </a:p>
        </p:txBody>
      </p:sp>
      <p:sp>
        <p:nvSpPr>
          <p:cNvPr id="562" name="Google Shape;562;p52"/>
          <p:cNvSpPr txBox="1"/>
          <p:nvPr/>
        </p:nvSpPr>
        <p:spPr>
          <a:xfrm>
            <a:off x="1000000" y="1537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Voice Broadcast es un tipo de marcador que permite enviar mensajes pregrabados, encuestas, recordatorios y otros puntos de contacto hacia una lista de contactos dentro de un período de tiempo específico. De esta forma, es posible evitar tener un agente en vivo en aquellas listas de marcado y campañas en las que no se considere necesario.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El marcador Voice Broadcast tiene una variante conocida popularmente como campañas ‘Presione Uno’. En estos casos, </a:t>
            </a:r>
            <a:r>
              <a:rPr b="1" lang="es" sz="1300">
                <a:solidFill>
                  <a:srgbClr val="002540"/>
                </a:solidFill>
                <a:latin typeface="Open Sans"/>
                <a:ea typeface="Open Sans"/>
                <a:cs typeface="Open Sans"/>
                <a:sym typeface="Open Sans"/>
              </a:rPr>
              <a:t>se utiliza el Voice Broadcast para enviar mensajes pregrabados que le indican a los clientes que presionen 1 si están interesados en el servicio.</a:t>
            </a:r>
            <a:r>
              <a:rPr lang="es" sz="1300">
                <a:solidFill>
                  <a:srgbClr val="002540"/>
                </a:solidFill>
                <a:latin typeface="Open Sans"/>
                <a:ea typeface="Open Sans"/>
                <a:cs typeface="Open Sans"/>
                <a:sym typeface="Open Sans"/>
              </a:rPr>
              <a:t> Si los clientes lo hacen, el marcador los redirige a la campaña correspondiente. Cabe destacar, que, en este modo, si no hay agentes disponibles, la variante Press-One del Voice Broadcast no realizará más llamadas.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563" name="Google Shape;563;p52"/>
          <p:cNvPicPr preferRelativeResize="0"/>
          <p:nvPr/>
        </p:nvPicPr>
        <p:blipFill rotWithShape="1">
          <a:blip r:embed="rId4">
            <a:alphaModFix/>
          </a:blip>
          <a:srcRect b="0" l="-10424" r="0" t="0"/>
          <a:stretch/>
        </p:blipFill>
        <p:spPr>
          <a:xfrm>
            <a:off x="7515275" y="1684325"/>
            <a:ext cx="5139902" cy="4763967"/>
          </a:xfrm>
          <a:prstGeom prst="rect">
            <a:avLst/>
          </a:prstGeom>
          <a:noFill/>
          <a:ln>
            <a:noFill/>
          </a:ln>
        </p:spPr>
      </p:pic>
      <p:sp>
        <p:nvSpPr>
          <p:cNvPr id="564" name="Google Shape;564;p52"/>
          <p:cNvSpPr txBox="1"/>
          <p:nvPr/>
        </p:nvSpPr>
        <p:spPr>
          <a:xfrm>
            <a:off x="1000000" y="1000625"/>
            <a:ext cx="3355500" cy="4617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Voice Broadcast</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565" name="Google Shape;565;p52"/>
          <p:cNvSpPr/>
          <p:nvPr/>
        </p:nvSpPr>
        <p:spPr>
          <a:xfrm rot="-2700000">
            <a:off x="1032217" y="1090621"/>
            <a:ext cx="281711" cy="281711"/>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9" name="Shape 569"/>
        <p:cNvGrpSpPr/>
        <p:nvPr/>
      </p:nvGrpSpPr>
      <p:grpSpPr>
        <a:xfrm>
          <a:off x="0" y="0"/>
          <a:ext cx="0" cy="0"/>
          <a:chOff x="0" y="0"/>
          <a:chExt cx="0" cy="0"/>
        </a:xfrm>
      </p:grpSpPr>
      <p:sp>
        <p:nvSpPr>
          <p:cNvPr id="570" name="Google Shape;570;p53"/>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TIPOS DE MARCADORES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VOICE BROADCAST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POR QUÉ VOICE BROADCAST</a:t>
            </a:r>
            <a:endParaRPr sz="1300">
              <a:solidFill>
                <a:srgbClr val="435E72"/>
              </a:solidFill>
              <a:latin typeface="Open Sans ExtraBold"/>
              <a:ea typeface="Open Sans ExtraBold"/>
              <a:cs typeface="Open Sans ExtraBold"/>
              <a:sym typeface="Open Sans ExtraBold"/>
            </a:endParaRPr>
          </a:p>
        </p:txBody>
      </p:sp>
      <p:sp>
        <p:nvSpPr>
          <p:cNvPr id="571" name="Google Shape;571;p53"/>
          <p:cNvSpPr/>
          <p:nvPr/>
        </p:nvSpPr>
        <p:spPr>
          <a:xfrm>
            <a:off x="3806250" y="1162725"/>
            <a:ext cx="58200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2500"/>
              <a:buFont typeface="Arial"/>
              <a:buNone/>
            </a:pPr>
            <a:r>
              <a:rPr i="0" lang="es" sz="2200" u="none" cap="none" strike="noStrike">
                <a:solidFill>
                  <a:srgbClr val="002540"/>
                </a:solidFill>
                <a:latin typeface="Open Sans ExtraBold"/>
                <a:ea typeface="Open Sans ExtraBold"/>
                <a:cs typeface="Open Sans ExtraBold"/>
                <a:sym typeface="Open Sans ExtraBold"/>
              </a:rPr>
              <a:t>Voice Broadcast es perfecto para</a:t>
            </a:r>
            <a:r>
              <a:rPr i="0" lang="es" sz="2200" u="none" cap="none" strike="noStrike">
                <a:solidFill>
                  <a:srgbClr val="0095FF"/>
                </a:solidFill>
                <a:latin typeface="Open Sans ExtraBold"/>
                <a:ea typeface="Open Sans ExtraBold"/>
                <a:cs typeface="Open Sans ExtraBold"/>
                <a:sym typeface="Open Sans ExtraBold"/>
              </a:rPr>
              <a:t>:</a:t>
            </a:r>
            <a:endParaRPr i="0" sz="2200" u="none" cap="none" strike="noStrike">
              <a:solidFill>
                <a:srgbClr val="0095FF"/>
              </a:solidFill>
              <a:latin typeface="Open Sans ExtraBold"/>
              <a:ea typeface="Open Sans ExtraBold"/>
              <a:cs typeface="Open Sans ExtraBold"/>
              <a:sym typeface="Open Sans ExtraBold"/>
            </a:endParaRPr>
          </a:p>
          <a:p>
            <a:pPr indent="0" lvl="0" marL="0" marR="0" rtl="0" algn="ctr">
              <a:lnSpc>
                <a:spcPct val="150000"/>
              </a:lnSpc>
              <a:spcBef>
                <a:spcPts val="0"/>
              </a:spcBef>
              <a:spcAft>
                <a:spcPts val="0"/>
              </a:spcAft>
              <a:buClr>
                <a:schemeClr val="dk1"/>
              </a:buClr>
              <a:buSzPts val="1500"/>
              <a:buFont typeface="Arial"/>
              <a:buNone/>
            </a:pPr>
            <a:r>
              <a:t/>
            </a:r>
            <a:endParaRPr i="0" sz="2200" u="none" cap="none" strike="noStrike">
              <a:solidFill>
                <a:srgbClr val="002540"/>
              </a:solidFill>
              <a:latin typeface="Open Sans ExtraBold"/>
              <a:ea typeface="Open Sans ExtraBold"/>
              <a:cs typeface="Open Sans ExtraBold"/>
              <a:sym typeface="Open Sans ExtraBold"/>
            </a:endParaRPr>
          </a:p>
        </p:txBody>
      </p:sp>
      <p:sp>
        <p:nvSpPr>
          <p:cNvPr id="572" name="Google Shape;572;p53"/>
          <p:cNvSpPr/>
          <p:nvPr/>
        </p:nvSpPr>
        <p:spPr>
          <a:xfrm rot="2736084">
            <a:off x="4907434" y="2903667"/>
            <a:ext cx="3617687" cy="3617687"/>
          </a:xfrm>
          <a:prstGeom prst="rect">
            <a:avLst/>
          </a:prstGeom>
          <a:solidFill>
            <a:srgbClr val="D9D8D6">
              <a:alpha val="517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53"/>
          <p:cNvSpPr/>
          <p:nvPr/>
        </p:nvSpPr>
        <p:spPr>
          <a:xfrm rot="2735783">
            <a:off x="4902423" y="2652898"/>
            <a:ext cx="3627654" cy="3627654"/>
          </a:xfrm>
          <a:prstGeom prst="rect">
            <a:avLst/>
          </a:prstGeom>
          <a:solidFill>
            <a:srgbClr val="D9D8D6">
              <a:alpha val="517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53"/>
          <p:cNvSpPr/>
          <p:nvPr/>
        </p:nvSpPr>
        <p:spPr>
          <a:xfrm rot="2735540">
            <a:off x="5074685" y="2941446"/>
            <a:ext cx="3283131" cy="3283131"/>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53"/>
          <p:cNvSpPr/>
          <p:nvPr/>
        </p:nvSpPr>
        <p:spPr>
          <a:xfrm>
            <a:off x="5235663" y="3349950"/>
            <a:ext cx="2961225" cy="2725100"/>
          </a:xfrm>
          <a:prstGeom prst="flowChartProcess">
            <a:avLst/>
          </a:prstGeom>
          <a:noFill/>
          <a:ln>
            <a:noFill/>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chemeClr val="dk1"/>
              </a:buClr>
              <a:buSzPts val="1500"/>
              <a:buFont typeface="Arial"/>
              <a:buNone/>
            </a:pPr>
            <a:r>
              <a:rPr i="0" lang="es" sz="1400" u="none" cap="none" strike="noStrike">
                <a:solidFill>
                  <a:srgbClr val="002540"/>
                </a:solidFill>
                <a:latin typeface="Open Sans"/>
                <a:ea typeface="Open Sans"/>
                <a:cs typeface="Open Sans"/>
                <a:sym typeface="Open Sans"/>
              </a:rPr>
              <a:t>El lanzamiento </a:t>
            </a:r>
            <a:endParaRPr i="0" sz="14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chemeClr val="dk1"/>
              </a:buClr>
              <a:buSzPts val="1500"/>
              <a:buFont typeface="Arial"/>
              <a:buNone/>
            </a:pPr>
            <a:r>
              <a:rPr i="0" lang="es" sz="1400" u="none" cap="none" strike="noStrike">
                <a:solidFill>
                  <a:srgbClr val="002540"/>
                </a:solidFill>
                <a:latin typeface="Open Sans"/>
                <a:ea typeface="Open Sans"/>
                <a:cs typeface="Open Sans"/>
                <a:sym typeface="Open Sans"/>
              </a:rPr>
              <a:t>de campañas de ventas, para estrategias de marketing, para el anuncio de distintas promociones o novedades, para el envío de encuestas, y muchas otras acciones más.</a:t>
            </a:r>
            <a:endParaRPr i="0" sz="14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400"/>
              <a:buFont typeface="Arial"/>
              <a:buNone/>
            </a:pPr>
            <a:r>
              <a:t/>
            </a:r>
            <a:endParaRPr i="0" sz="1400" u="none" cap="none" strike="noStrike">
              <a:solidFill>
                <a:srgbClr val="00254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580" name="Shape 580"/>
        <p:cNvGrpSpPr/>
        <p:nvPr/>
      </p:nvGrpSpPr>
      <p:grpSpPr>
        <a:xfrm>
          <a:off x="0" y="0"/>
          <a:ext cx="0" cy="0"/>
          <a:chOff x="0" y="0"/>
          <a:chExt cx="0" cy="0"/>
        </a:xfrm>
      </p:grpSpPr>
      <p:sp>
        <p:nvSpPr>
          <p:cNvPr id="581" name="Google Shape;581;p54"/>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Listas &amp; Agenda</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582" name="Google Shape;582;p54"/>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9"/>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¿CÓMO FUNCIONAN?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89" name="Google Shape;89;p19"/>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Aunque es verdad que existen distintos tipos de marcadores -cada uno con funcionalidades específicas-, todos necesitan de algunas configuraciones básicas para funcionar: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90" name="Google Shape;90;p19"/>
          <p:cNvPicPr preferRelativeResize="0"/>
          <p:nvPr/>
        </p:nvPicPr>
        <p:blipFill rotWithShape="1">
          <a:blip r:embed="rId4">
            <a:alphaModFix/>
          </a:blip>
          <a:srcRect b="0" l="0" r="0" t="0"/>
          <a:stretch/>
        </p:blipFill>
        <p:spPr>
          <a:xfrm>
            <a:off x="467175" y="3491675"/>
            <a:ext cx="12497751" cy="3142925"/>
          </a:xfrm>
          <a:prstGeom prst="rect">
            <a:avLst/>
          </a:prstGeom>
          <a:noFill/>
          <a:ln>
            <a:noFill/>
          </a:ln>
        </p:spPr>
      </p:pic>
      <p:sp>
        <p:nvSpPr>
          <p:cNvPr id="91" name="Google Shape;91;p19"/>
          <p:cNvSpPr txBox="1"/>
          <p:nvPr/>
        </p:nvSpPr>
        <p:spPr>
          <a:xfrm>
            <a:off x="713400" y="5330950"/>
            <a:ext cx="2094900" cy="615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Tiempo entre llamadas</a:t>
            </a:r>
            <a:endParaRPr i="0" sz="1200" u="none" cap="none" strike="noStrike">
              <a:solidFill>
                <a:srgbClr val="002540"/>
              </a:solidFill>
              <a:latin typeface="Open Sans ExtraBold"/>
              <a:ea typeface="Open Sans ExtraBold"/>
              <a:cs typeface="Open Sans ExtraBold"/>
              <a:sym typeface="Open Sans ExtraBold"/>
            </a:endParaRPr>
          </a:p>
        </p:txBody>
      </p:sp>
      <p:sp>
        <p:nvSpPr>
          <p:cNvPr id="92" name="Google Shape;92;p19"/>
          <p:cNvSpPr txBox="1"/>
          <p:nvPr/>
        </p:nvSpPr>
        <p:spPr>
          <a:xfrm>
            <a:off x="3229475" y="5330950"/>
            <a:ext cx="2094900" cy="599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Activado</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ExtraBold"/>
              <a:ea typeface="Open Sans ExtraBold"/>
              <a:cs typeface="Open Sans ExtraBold"/>
              <a:sym typeface="Open Sans ExtraBold"/>
            </a:endParaRPr>
          </a:p>
        </p:txBody>
      </p:sp>
      <p:sp>
        <p:nvSpPr>
          <p:cNvPr id="93" name="Google Shape;93;p19"/>
          <p:cNvSpPr txBox="1"/>
          <p:nvPr/>
        </p:nvSpPr>
        <p:spPr>
          <a:xfrm>
            <a:off x="5668838" y="5330950"/>
            <a:ext cx="2094900" cy="599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A tiempo</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ExtraBold"/>
              <a:ea typeface="Open Sans ExtraBold"/>
              <a:cs typeface="Open Sans ExtraBold"/>
              <a:sym typeface="Open Sans ExtraBold"/>
            </a:endParaRPr>
          </a:p>
        </p:txBody>
      </p:sp>
      <p:sp>
        <p:nvSpPr>
          <p:cNvPr id="94" name="Google Shape;94;p19"/>
          <p:cNvSpPr txBox="1"/>
          <p:nvPr/>
        </p:nvSpPr>
        <p:spPr>
          <a:xfrm>
            <a:off x="8108213" y="5330950"/>
            <a:ext cx="2094900" cy="829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Lista de números para marcar</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ExtraBold"/>
              <a:ea typeface="Open Sans ExtraBold"/>
              <a:cs typeface="Open Sans ExtraBold"/>
              <a:sym typeface="Open Sans ExtraBold"/>
            </a:endParaRPr>
          </a:p>
        </p:txBody>
      </p:sp>
      <p:sp>
        <p:nvSpPr>
          <p:cNvPr id="95" name="Google Shape;95;p19"/>
          <p:cNvSpPr txBox="1"/>
          <p:nvPr/>
        </p:nvSpPr>
        <p:spPr>
          <a:xfrm>
            <a:off x="10547600" y="5330950"/>
            <a:ext cx="2094900" cy="599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Agentes disponibles</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ExtraBold"/>
              <a:ea typeface="Open Sans ExtraBold"/>
              <a:cs typeface="Open Sans ExtraBold"/>
              <a:sym typeface="Open Sans ExtraBo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6" name="Shape 586"/>
        <p:cNvGrpSpPr/>
        <p:nvPr/>
      </p:nvGrpSpPr>
      <p:grpSpPr>
        <a:xfrm>
          <a:off x="0" y="0"/>
          <a:ext cx="0" cy="0"/>
          <a:chOff x="0" y="0"/>
          <a:chExt cx="0" cy="0"/>
        </a:xfrm>
      </p:grpSpPr>
      <p:sp>
        <p:nvSpPr>
          <p:cNvPr id="587" name="Google Shape;587;p55"/>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endParaRPr sz="1300">
              <a:solidFill>
                <a:srgbClr val="435E72"/>
              </a:solidFill>
              <a:latin typeface="Open Sans ExtraBold"/>
              <a:ea typeface="Open Sans ExtraBold"/>
              <a:cs typeface="Open Sans ExtraBold"/>
              <a:sym typeface="Open Sans ExtraBold"/>
            </a:endParaRPr>
          </a:p>
        </p:txBody>
      </p:sp>
      <p:sp>
        <p:nvSpPr>
          <p:cNvPr id="588" name="Google Shape;588;p55"/>
          <p:cNvSpPr txBox="1"/>
          <p:nvPr/>
        </p:nvSpPr>
        <p:spPr>
          <a:xfrm>
            <a:off x="1000000" y="13090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Como fue planteado con anterioridad, </a:t>
            </a:r>
            <a:r>
              <a:rPr b="1" lang="es" sz="1300">
                <a:solidFill>
                  <a:srgbClr val="002540"/>
                </a:solidFill>
                <a:latin typeface="Open Sans"/>
                <a:ea typeface="Open Sans"/>
                <a:cs typeface="Open Sans"/>
                <a:sym typeface="Open Sans"/>
              </a:rPr>
              <a:t>todos los marcadores trabajan con base en una o más listas de contactos y agendas</a:t>
            </a:r>
            <a:r>
              <a:rPr lang="es" sz="1300">
                <a:solidFill>
                  <a:srgbClr val="002540"/>
                </a:solidFill>
                <a:latin typeface="Open Sans"/>
                <a:ea typeface="Open Sans"/>
                <a:cs typeface="Open Sans"/>
                <a:sym typeface="Open Sans"/>
              </a:rPr>
              <a:t>. En otras palabras, funcionan teniendo en cuenta la base de datos de contactos asociada a la campaña y las llamadas que tienen definidas en su agenda.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589" name="Google Shape;589;p55"/>
          <p:cNvPicPr preferRelativeResize="0"/>
          <p:nvPr/>
        </p:nvPicPr>
        <p:blipFill rotWithShape="1">
          <a:blip r:embed="rId4">
            <a:alphaModFix/>
          </a:blip>
          <a:srcRect b="0" l="228" r="238" t="0"/>
          <a:stretch/>
        </p:blipFill>
        <p:spPr>
          <a:xfrm>
            <a:off x="6450775" y="2260075"/>
            <a:ext cx="6603873" cy="46586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3" name="Shape 593"/>
        <p:cNvGrpSpPr/>
        <p:nvPr/>
      </p:nvGrpSpPr>
      <p:grpSpPr>
        <a:xfrm>
          <a:off x="0" y="0"/>
          <a:ext cx="0" cy="0"/>
          <a:chOff x="0" y="0"/>
          <a:chExt cx="0" cy="0"/>
        </a:xfrm>
      </p:grpSpPr>
      <p:sp>
        <p:nvSpPr>
          <p:cNvPr id="594" name="Google Shape;594;p56"/>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¿QUÉ ES UNA LISTA?</a:t>
            </a:r>
            <a:endParaRPr sz="1300">
              <a:solidFill>
                <a:srgbClr val="435E72"/>
              </a:solidFill>
              <a:latin typeface="Open Sans ExtraBold"/>
              <a:ea typeface="Open Sans ExtraBold"/>
              <a:cs typeface="Open Sans ExtraBold"/>
              <a:sym typeface="Open Sans ExtraBold"/>
            </a:endParaRPr>
          </a:p>
        </p:txBody>
      </p:sp>
      <p:sp>
        <p:nvSpPr>
          <p:cNvPr id="595" name="Google Shape;595;p56"/>
          <p:cNvSpPr txBox="1"/>
          <p:nvPr/>
        </p:nvSpPr>
        <p:spPr>
          <a:xfrm>
            <a:off x="1000000" y="13090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3B4D"/>
                </a:solidFill>
                <a:latin typeface="Open Sans"/>
                <a:ea typeface="Open Sans"/>
                <a:cs typeface="Open Sans"/>
                <a:sym typeface="Open Sans"/>
              </a:rPr>
              <a:t>Como lo indica su nombre, una lista es un </a:t>
            </a:r>
            <a:r>
              <a:rPr b="1" lang="es" sz="1300">
                <a:solidFill>
                  <a:srgbClr val="003B4D"/>
                </a:solidFill>
                <a:latin typeface="Open Sans"/>
                <a:ea typeface="Open Sans"/>
                <a:cs typeface="Open Sans"/>
                <a:sym typeface="Open Sans"/>
              </a:rPr>
              <a:t>grupo de nombres, teléfonos y otros datos de contacto que se deben cargar al marcador para ser contactados</a:t>
            </a:r>
            <a:r>
              <a:rPr lang="es" sz="1300">
                <a:solidFill>
                  <a:srgbClr val="003B4D"/>
                </a:solidFill>
                <a:latin typeface="Open Sans"/>
                <a:ea typeface="Open Sans"/>
                <a:cs typeface="Open Sans"/>
                <a:sym typeface="Open Sans"/>
              </a:rPr>
              <a:t>. De todas formas, existen más de un tipo de listas: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596" name="Google Shape;596;p56"/>
          <p:cNvSpPr/>
          <p:nvPr/>
        </p:nvSpPr>
        <p:spPr>
          <a:xfrm>
            <a:off x="2409226" y="4101114"/>
            <a:ext cx="2308500" cy="2234400"/>
          </a:xfrm>
          <a:prstGeom prst="rect">
            <a:avLst/>
          </a:prstGeom>
          <a:noFill/>
          <a:ln cap="flat" cmpd="sng" w="38100">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56"/>
          <p:cNvSpPr txBox="1"/>
          <p:nvPr/>
        </p:nvSpPr>
        <p:spPr>
          <a:xfrm>
            <a:off x="2647399" y="3272245"/>
            <a:ext cx="18321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i="0" lang="es" sz="1300" u="none" cap="none" strike="noStrike">
                <a:solidFill>
                  <a:srgbClr val="003B4D"/>
                </a:solidFill>
                <a:latin typeface="Open Sans ExtraBold"/>
                <a:ea typeface="Open Sans ExtraBold"/>
                <a:cs typeface="Open Sans ExtraBold"/>
                <a:sym typeface="Open Sans ExtraBold"/>
              </a:rPr>
              <a:t>Listas activas</a:t>
            </a:r>
            <a:endParaRPr i="0" sz="1300" u="none" cap="none" strike="noStrike">
              <a:solidFill>
                <a:srgbClr val="003B4D"/>
              </a:solidFill>
              <a:latin typeface="Open Sans ExtraBold"/>
              <a:ea typeface="Open Sans ExtraBold"/>
              <a:cs typeface="Open Sans ExtraBold"/>
              <a:sym typeface="Open Sans ExtraBold"/>
            </a:endParaRPr>
          </a:p>
        </p:txBody>
      </p:sp>
      <p:sp>
        <p:nvSpPr>
          <p:cNvPr id="598" name="Google Shape;598;p56"/>
          <p:cNvSpPr/>
          <p:nvPr/>
        </p:nvSpPr>
        <p:spPr>
          <a:xfrm>
            <a:off x="2615002" y="4497181"/>
            <a:ext cx="1896900" cy="11601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a:ea typeface="Open Sans"/>
                <a:cs typeface="Open Sans"/>
                <a:sym typeface="Open Sans"/>
              </a:rPr>
              <a:t>Lista de contactos a llamar por el marcador.</a:t>
            </a:r>
            <a:endParaRPr i="0" sz="1300" u="none" cap="none" strike="noStrike">
              <a:solidFill>
                <a:srgbClr val="000000"/>
              </a:solidFill>
              <a:latin typeface="Open Sans"/>
              <a:ea typeface="Open Sans"/>
              <a:cs typeface="Open Sans"/>
              <a:sym typeface="Open Sans"/>
            </a:endParaRPr>
          </a:p>
        </p:txBody>
      </p:sp>
      <p:sp>
        <p:nvSpPr>
          <p:cNvPr id="599" name="Google Shape;599;p56"/>
          <p:cNvSpPr/>
          <p:nvPr/>
        </p:nvSpPr>
        <p:spPr>
          <a:xfrm>
            <a:off x="5562150" y="4101114"/>
            <a:ext cx="2308500" cy="2234400"/>
          </a:xfrm>
          <a:prstGeom prst="rect">
            <a:avLst/>
          </a:prstGeom>
          <a:noFill/>
          <a:ln cap="flat" cmpd="sng" w="3810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56"/>
          <p:cNvSpPr txBox="1"/>
          <p:nvPr/>
        </p:nvSpPr>
        <p:spPr>
          <a:xfrm>
            <a:off x="5753373" y="3072632"/>
            <a:ext cx="18321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i="0" lang="es" sz="1300" u="none" cap="none" strike="noStrike">
                <a:solidFill>
                  <a:srgbClr val="003B4D"/>
                </a:solidFill>
                <a:latin typeface="Open Sans ExtraBold"/>
                <a:ea typeface="Open Sans ExtraBold"/>
                <a:cs typeface="Open Sans ExtraBold"/>
                <a:sym typeface="Open Sans ExtraBold"/>
              </a:rPr>
              <a:t>Listas desactivadas</a:t>
            </a:r>
            <a:endParaRPr i="0" sz="1300" u="none" cap="none" strike="noStrike">
              <a:solidFill>
                <a:srgbClr val="003B4D"/>
              </a:solidFill>
              <a:latin typeface="Open Sans ExtraBold"/>
              <a:ea typeface="Open Sans ExtraBold"/>
              <a:cs typeface="Open Sans ExtraBold"/>
              <a:sym typeface="Open Sans ExtraBold"/>
            </a:endParaRPr>
          </a:p>
        </p:txBody>
      </p:sp>
      <p:sp>
        <p:nvSpPr>
          <p:cNvPr id="601" name="Google Shape;601;p56"/>
          <p:cNvSpPr/>
          <p:nvPr/>
        </p:nvSpPr>
        <p:spPr>
          <a:xfrm>
            <a:off x="5767950" y="4392872"/>
            <a:ext cx="1896900" cy="16509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a:ea typeface="Open Sans"/>
                <a:cs typeface="Open Sans"/>
                <a:sym typeface="Open Sans"/>
              </a:rPr>
              <a:t>Lista que tiene contactos a llamar, pero es ignorada porque ha sido desactivada de forma manual o porque se encuentra fuera de horario.  </a:t>
            </a:r>
            <a:endParaRPr i="0" sz="1300" u="none" cap="none" strike="noStrike">
              <a:solidFill>
                <a:srgbClr val="000000"/>
              </a:solidFill>
              <a:latin typeface="Open Sans"/>
              <a:ea typeface="Open Sans"/>
              <a:cs typeface="Open Sans"/>
              <a:sym typeface="Open Sans"/>
            </a:endParaRPr>
          </a:p>
        </p:txBody>
      </p:sp>
      <p:sp>
        <p:nvSpPr>
          <p:cNvPr id="602" name="Google Shape;602;p56"/>
          <p:cNvSpPr/>
          <p:nvPr/>
        </p:nvSpPr>
        <p:spPr>
          <a:xfrm>
            <a:off x="8715074" y="4101114"/>
            <a:ext cx="2308500" cy="2234400"/>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3B4D"/>
              </a:solidFill>
              <a:latin typeface="Arial"/>
              <a:ea typeface="Arial"/>
              <a:cs typeface="Arial"/>
              <a:sym typeface="Arial"/>
            </a:endParaRPr>
          </a:p>
        </p:txBody>
      </p:sp>
      <p:sp>
        <p:nvSpPr>
          <p:cNvPr id="603" name="Google Shape;603;p56"/>
          <p:cNvSpPr txBox="1"/>
          <p:nvPr/>
        </p:nvSpPr>
        <p:spPr>
          <a:xfrm>
            <a:off x="8859357" y="3272259"/>
            <a:ext cx="20196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i="0" lang="es" sz="1300" u="none" cap="none" strike="noStrike">
                <a:solidFill>
                  <a:srgbClr val="003B4D"/>
                </a:solidFill>
                <a:latin typeface="Open Sans ExtraBold"/>
                <a:ea typeface="Open Sans ExtraBold"/>
                <a:cs typeface="Open Sans ExtraBold"/>
                <a:sym typeface="Open Sans ExtraBold"/>
              </a:rPr>
              <a:t>Lista Negra o DNCR</a:t>
            </a:r>
            <a:endParaRPr i="0" sz="1300" u="none" cap="none" strike="noStrike">
              <a:solidFill>
                <a:srgbClr val="003B4D"/>
              </a:solidFill>
              <a:latin typeface="Open Sans ExtraBold"/>
              <a:ea typeface="Open Sans ExtraBold"/>
              <a:cs typeface="Open Sans ExtraBold"/>
              <a:sym typeface="Open Sans ExtraBold"/>
            </a:endParaRPr>
          </a:p>
        </p:txBody>
      </p:sp>
      <p:sp>
        <p:nvSpPr>
          <p:cNvPr id="604" name="Google Shape;604;p56"/>
          <p:cNvSpPr/>
          <p:nvPr/>
        </p:nvSpPr>
        <p:spPr>
          <a:xfrm>
            <a:off x="8859350" y="4497175"/>
            <a:ext cx="2019600" cy="16509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a:ea typeface="Open Sans"/>
                <a:cs typeface="Open Sans"/>
                <a:sym typeface="Open Sans"/>
              </a:rPr>
              <a:t>Lista de contactos que no quieren (o no pueden) ser contactados y que serán bloqueados por el marcador. </a:t>
            </a:r>
            <a:endParaRPr i="0" sz="1300" u="none" cap="none" strike="noStrike">
              <a:solidFill>
                <a:srgbClr val="003B4D"/>
              </a:solidFill>
              <a:latin typeface="Open Sans"/>
              <a:ea typeface="Open Sans"/>
              <a:cs typeface="Open Sans"/>
              <a:sym typeface="Open Sans"/>
            </a:endParaRPr>
          </a:p>
        </p:txBody>
      </p:sp>
      <p:pic>
        <p:nvPicPr>
          <p:cNvPr id="605" name="Google Shape;605;p56"/>
          <p:cNvPicPr preferRelativeResize="0"/>
          <p:nvPr/>
        </p:nvPicPr>
        <p:blipFill rotWithShape="1">
          <a:blip r:embed="rId4">
            <a:alphaModFix/>
          </a:blip>
          <a:srcRect b="-4229" l="43913" r="-17828" t="4230"/>
          <a:stretch/>
        </p:blipFill>
        <p:spPr>
          <a:xfrm>
            <a:off x="11341549" y="2717674"/>
            <a:ext cx="2018777" cy="4840389"/>
          </a:xfrm>
          <a:prstGeom prst="rect">
            <a:avLst/>
          </a:prstGeom>
          <a:noFill/>
          <a:ln>
            <a:noFill/>
          </a:ln>
        </p:spPr>
      </p:pic>
      <p:cxnSp>
        <p:nvCxnSpPr>
          <p:cNvPr id="606" name="Google Shape;606;p56"/>
          <p:cNvCxnSpPr/>
          <p:nvPr/>
        </p:nvCxnSpPr>
        <p:spPr>
          <a:xfrm>
            <a:off x="6716264" y="3687860"/>
            <a:ext cx="0" cy="504600"/>
          </a:xfrm>
          <a:prstGeom prst="straightConnector1">
            <a:avLst/>
          </a:prstGeom>
          <a:noFill/>
          <a:ln cap="flat" cmpd="sng" w="38100">
            <a:solidFill>
              <a:srgbClr val="FF9800"/>
            </a:solidFill>
            <a:prstDash val="solid"/>
            <a:round/>
            <a:headEnd len="sm" w="sm" type="none"/>
            <a:tailEnd len="sm" w="sm" type="none"/>
          </a:ln>
        </p:spPr>
      </p:cxnSp>
      <p:cxnSp>
        <p:nvCxnSpPr>
          <p:cNvPr id="607" name="Google Shape;607;p56"/>
          <p:cNvCxnSpPr/>
          <p:nvPr/>
        </p:nvCxnSpPr>
        <p:spPr>
          <a:xfrm>
            <a:off x="9869189" y="3687860"/>
            <a:ext cx="0" cy="504600"/>
          </a:xfrm>
          <a:prstGeom prst="straightConnector1">
            <a:avLst/>
          </a:prstGeom>
          <a:noFill/>
          <a:ln cap="flat" cmpd="sng" w="38100">
            <a:solidFill>
              <a:srgbClr val="002540"/>
            </a:solidFill>
            <a:prstDash val="solid"/>
            <a:round/>
            <a:headEnd len="sm" w="sm" type="none"/>
            <a:tailEnd len="sm" w="sm" type="none"/>
          </a:ln>
        </p:spPr>
      </p:cxnSp>
      <p:cxnSp>
        <p:nvCxnSpPr>
          <p:cNvPr id="608" name="Google Shape;608;p56"/>
          <p:cNvCxnSpPr/>
          <p:nvPr/>
        </p:nvCxnSpPr>
        <p:spPr>
          <a:xfrm>
            <a:off x="3563340" y="3687860"/>
            <a:ext cx="0" cy="504600"/>
          </a:xfrm>
          <a:prstGeom prst="straightConnector1">
            <a:avLst/>
          </a:prstGeom>
          <a:noFill/>
          <a:ln cap="flat" cmpd="sng" w="38100">
            <a:solidFill>
              <a:srgbClr val="0095FF"/>
            </a:solidFill>
            <a:prstDash val="solid"/>
            <a:round/>
            <a:headEnd len="sm" w="sm" type="none"/>
            <a:tailEnd len="sm" w="sm"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2" name="Shape 612"/>
        <p:cNvGrpSpPr/>
        <p:nvPr/>
      </p:nvGrpSpPr>
      <p:grpSpPr>
        <a:xfrm>
          <a:off x="0" y="0"/>
          <a:ext cx="0" cy="0"/>
          <a:chOff x="0" y="0"/>
          <a:chExt cx="0" cy="0"/>
        </a:xfrm>
      </p:grpSpPr>
      <p:sp>
        <p:nvSpPr>
          <p:cNvPr id="613" name="Google Shape;613;p57"/>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LISTAS NEGRAS (DNCR)</a:t>
            </a:r>
            <a:endParaRPr sz="1300">
              <a:solidFill>
                <a:srgbClr val="435E72"/>
              </a:solidFill>
              <a:latin typeface="Open Sans ExtraBold"/>
              <a:ea typeface="Open Sans ExtraBold"/>
              <a:cs typeface="Open Sans ExtraBold"/>
              <a:sym typeface="Open Sans ExtraBold"/>
            </a:endParaRPr>
          </a:p>
        </p:txBody>
      </p:sp>
      <p:sp>
        <p:nvSpPr>
          <p:cNvPr id="614" name="Google Shape;614;p57"/>
          <p:cNvSpPr txBox="1"/>
          <p:nvPr/>
        </p:nvSpPr>
        <p:spPr>
          <a:xfrm>
            <a:off x="1000000" y="2146000"/>
            <a:ext cx="4632000" cy="3588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Las </a:t>
            </a:r>
            <a:r>
              <a:rPr b="1" lang="es" sz="1300">
                <a:solidFill>
                  <a:srgbClr val="002540"/>
                </a:solidFill>
                <a:latin typeface="Open Sans"/>
                <a:ea typeface="Open Sans"/>
                <a:cs typeface="Open Sans"/>
                <a:sym typeface="Open Sans"/>
              </a:rPr>
              <a:t>Listas Negras (DNCR)</a:t>
            </a:r>
            <a:r>
              <a:rPr lang="es" sz="1300">
                <a:solidFill>
                  <a:srgbClr val="002540"/>
                </a:solidFill>
                <a:latin typeface="Open Sans"/>
                <a:ea typeface="Open Sans"/>
                <a:cs typeface="Open Sans"/>
                <a:sym typeface="Open Sans"/>
              </a:rPr>
              <a:t> son utilizadas para evitar llamar determinados números que por alguna razón no se pueden contactar. Por lo tanto, bajo ninguna circunstancia el marcador podrá contactar a todos aquellos contactos que pertenezcan a esta lista. Estas pueden establecerse para aplicar para una campaña en particular o para todas las campañas existentes.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615" name="Google Shape;615;p57"/>
          <p:cNvSpPr/>
          <p:nvPr/>
        </p:nvSpPr>
        <p:spPr>
          <a:xfrm>
            <a:off x="1079128" y="978268"/>
            <a:ext cx="1050600" cy="10506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6" name="Google Shape;616;p57"/>
          <p:cNvPicPr preferRelativeResize="0"/>
          <p:nvPr/>
        </p:nvPicPr>
        <p:blipFill rotWithShape="1">
          <a:blip r:embed="rId4">
            <a:alphaModFix/>
          </a:blip>
          <a:srcRect b="0" l="0" r="0" t="0"/>
          <a:stretch/>
        </p:blipFill>
        <p:spPr>
          <a:xfrm>
            <a:off x="1079024" y="978199"/>
            <a:ext cx="1050825" cy="1050825"/>
          </a:xfrm>
          <a:prstGeom prst="rect">
            <a:avLst/>
          </a:prstGeom>
          <a:noFill/>
          <a:ln>
            <a:noFill/>
          </a:ln>
        </p:spPr>
      </p:pic>
      <p:sp>
        <p:nvSpPr>
          <p:cNvPr id="617" name="Google Shape;617;p57"/>
          <p:cNvSpPr/>
          <p:nvPr/>
        </p:nvSpPr>
        <p:spPr>
          <a:xfrm>
            <a:off x="5975275" y="2491025"/>
            <a:ext cx="7457400" cy="44247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57"/>
          <p:cNvSpPr txBox="1"/>
          <p:nvPr/>
        </p:nvSpPr>
        <p:spPr>
          <a:xfrm>
            <a:off x="6298575" y="3061925"/>
            <a:ext cx="7134000" cy="719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300"/>
              <a:buFont typeface="Arial"/>
              <a:buNone/>
            </a:pPr>
            <a:r>
              <a:rPr b="0" i="0" lang="es" sz="1300" u="none" cap="none" strike="noStrike">
                <a:solidFill>
                  <a:srgbClr val="ED1F27"/>
                </a:solidFill>
                <a:latin typeface="Poppins SemiBold"/>
                <a:ea typeface="Poppins SemiBold"/>
                <a:cs typeface="Poppins SemiBold"/>
                <a:sym typeface="Poppins SemiBold"/>
              </a:rPr>
              <a:t>Télefono</a:t>
            </a:r>
            <a:r>
              <a:rPr b="0" i="0" lang="es" sz="1300" u="none" cap="none" strike="noStrike">
                <a:solidFill>
                  <a:schemeClr val="lt1"/>
                </a:solidFill>
                <a:latin typeface="Poppins SemiBold"/>
                <a:ea typeface="Poppins SemiBold"/>
                <a:cs typeface="Poppins SemiBold"/>
                <a:sym typeface="Poppins SemiBold"/>
              </a:rPr>
              <a:t>;Campaña</a:t>
            </a:r>
            <a:r>
              <a:rPr b="0" i="0" lang="es" sz="1300" u="none" cap="none" strike="noStrike">
                <a:solidFill>
                  <a:srgbClr val="FF9800"/>
                </a:solidFill>
                <a:latin typeface="Poppins SemiBold"/>
                <a:ea typeface="Poppins SemiBold"/>
                <a:cs typeface="Poppins SemiBold"/>
                <a:sym typeface="Poppins SemiBold"/>
              </a:rPr>
              <a:t>[;Compañia]</a:t>
            </a:r>
            <a:r>
              <a:rPr b="0" i="0" lang="es" sz="1300" u="none" cap="none" strike="noStrike">
                <a:solidFill>
                  <a:schemeClr val="lt1"/>
                </a:solidFill>
                <a:latin typeface="Poppins SemiBold"/>
                <a:ea typeface="Poppins SemiBold"/>
                <a:cs typeface="Poppins SemiBold"/>
                <a:sym typeface="Poppins SemiBold"/>
              </a:rPr>
              <a:t>[;Título]</a:t>
            </a:r>
            <a:r>
              <a:rPr b="0" i="0" lang="es" sz="1300" u="none" cap="none" strike="noStrike">
                <a:solidFill>
                  <a:srgbClr val="0095FF"/>
                </a:solidFill>
                <a:latin typeface="Poppins SemiBold"/>
                <a:ea typeface="Poppins SemiBold"/>
                <a:cs typeface="Poppins SemiBold"/>
                <a:sym typeface="Poppins SemiBold"/>
              </a:rPr>
              <a:t>[;Nombre]</a:t>
            </a:r>
            <a:endParaRPr b="0" i="0" sz="1300" u="none" cap="none" strike="noStrike">
              <a:solidFill>
                <a:srgbClr val="0095F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1300"/>
              <a:buFont typeface="Arial"/>
              <a:buNone/>
            </a:pPr>
            <a:r>
              <a:rPr b="0" i="0" lang="es" sz="1300" u="none" cap="none" strike="noStrike">
                <a:solidFill>
                  <a:srgbClr val="ED1F27"/>
                </a:solidFill>
                <a:latin typeface="Poppins SemiBold"/>
                <a:ea typeface="Poppins SemiBold"/>
                <a:cs typeface="Poppins SemiBold"/>
                <a:sym typeface="Poppins SemiBold"/>
              </a:rPr>
              <a:t>5989877645</a:t>
            </a:r>
            <a:r>
              <a:rPr b="0" i="0" lang="es" sz="1300" u="none" cap="none" strike="noStrike">
                <a:solidFill>
                  <a:schemeClr val="lt1"/>
                </a:solidFill>
                <a:latin typeface="Poppins SemiBold"/>
                <a:ea typeface="Poppins SemiBold"/>
                <a:cs typeface="Poppins SemiBold"/>
                <a:sym typeface="Poppins SemiBold"/>
              </a:rPr>
              <a:t>;CampPredictiva&lt;-</a:t>
            </a:r>
            <a:r>
              <a:rPr b="0" i="0" lang="es" sz="1300" u="none" cap="none" strike="noStrike">
                <a:solidFill>
                  <a:srgbClr val="FF9800"/>
                </a:solidFill>
                <a:latin typeface="Poppins SemiBold"/>
                <a:ea typeface="Poppins SemiBold"/>
                <a:cs typeface="Poppins SemiBold"/>
                <a:sym typeface="Poppins SemiBold"/>
              </a:rPr>
              <a:t>;Empresa</a:t>
            </a:r>
            <a:r>
              <a:rPr b="0" i="0" lang="es" sz="1300" u="none" cap="none" strike="noStrike">
                <a:solidFill>
                  <a:schemeClr val="lt1"/>
                </a:solidFill>
                <a:latin typeface="Poppins SemiBold"/>
                <a:ea typeface="Poppins SemiBold"/>
                <a:cs typeface="Poppins SemiBold"/>
                <a:sym typeface="Poppins SemiBold"/>
              </a:rPr>
              <a:t>;Doctor;</a:t>
            </a:r>
            <a:r>
              <a:rPr b="0" i="0" lang="es" sz="1300" u="none" cap="none" strike="noStrike">
                <a:solidFill>
                  <a:srgbClr val="0095FF"/>
                </a:solidFill>
                <a:latin typeface="Poppins SemiBold"/>
                <a:ea typeface="Poppins SemiBold"/>
                <a:cs typeface="Poppins SemiBold"/>
                <a:sym typeface="Poppins SemiBold"/>
              </a:rPr>
              <a:t>Juan Perez</a:t>
            </a:r>
            <a:endParaRPr b="0" i="0" sz="1300" u="none" cap="none" strike="noStrike">
              <a:solidFill>
                <a:srgbClr val="0095FF"/>
              </a:solidFill>
              <a:latin typeface="Poppins SemiBold"/>
              <a:ea typeface="Poppins SemiBold"/>
              <a:cs typeface="Poppins SemiBold"/>
              <a:sym typeface="Poppins SemiBo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2" name="Shape 622"/>
        <p:cNvGrpSpPr/>
        <p:nvPr/>
      </p:nvGrpSpPr>
      <p:grpSpPr>
        <a:xfrm>
          <a:off x="0" y="0"/>
          <a:ext cx="0" cy="0"/>
          <a:chOff x="0" y="0"/>
          <a:chExt cx="0" cy="0"/>
        </a:xfrm>
      </p:grpSpPr>
      <p:sp>
        <p:nvSpPr>
          <p:cNvPr id="623" name="Google Shape;623;p58"/>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COMPONENTES DE LA LISTA</a:t>
            </a:r>
            <a:endParaRPr sz="1300">
              <a:solidFill>
                <a:srgbClr val="435E72"/>
              </a:solidFill>
              <a:latin typeface="Open Sans ExtraBold"/>
              <a:ea typeface="Open Sans ExtraBold"/>
              <a:cs typeface="Open Sans ExtraBold"/>
              <a:sym typeface="Open Sans ExtraBold"/>
            </a:endParaRPr>
          </a:p>
        </p:txBody>
      </p:sp>
      <p:sp>
        <p:nvSpPr>
          <p:cNvPr id="624" name="Google Shape;624;p58"/>
          <p:cNvSpPr txBox="1"/>
          <p:nvPr/>
        </p:nvSpPr>
        <p:spPr>
          <a:xfrm>
            <a:off x="1000000" y="13090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800"/>
              <a:buFont typeface="Arial"/>
              <a:buNone/>
            </a:pPr>
            <a:r>
              <a:rPr lang="es" sz="1300">
                <a:solidFill>
                  <a:srgbClr val="002540"/>
                </a:solidFill>
                <a:latin typeface="Open Sans"/>
                <a:ea typeface="Open Sans"/>
                <a:cs typeface="Open Sans"/>
                <a:sym typeface="Open Sans"/>
              </a:rPr>
              <a:t>Para que la lista sea marcada, debe:</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625" name="Google Shape;625;p58"/>
          <p:cNvSpPr/>
          <p:nvPr/>
        </p:nvSpPr>
        <p:spPr>
          <a:xfrm rot="2700000">
            <a:off x="10837261" y="2523369"/>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58"/>
          <p:cNvSpPr/>
          <p:nvPr/>
        </p:nvSpPr>
        <p:spPr>
          <a:xfrm rot="2700000">
            <a:off x="8336186" y="2523369"/>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58"/>
          <p:cNvSpPr/>
          <p:nvPr/>
        </p:nvSpPr>
        <p:spPr>
          <a:xfrm rot="2700000">
            <a:off x="5835061" y="2523369"/>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58"/>
          <p:cNvSpPr/>
          <p:nvPr/>
        </p:nvSpPr>
        <p:spPr>
          <a:xfrm rot="2700000">
            <a:off x="3333948" y="2523369"/>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58"/>
          <p:cNvSpPr/>
          <p:nvPr/>
        </p:nvSpPr>
        <p:spPr>
          <a:xfrm rot="2700000">
            <a:off x="826148" y="2523369"/>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58"/>
          <p:cNvSpPr/>
          <p:nvPr/>
        </p:nvSpPr>
        <p:spPr>
          <a:xfrm rot="2700000">
            <a:off x="10837261" y="4420094"/>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58"/>
          <p:cNvSpPr/>
          <p:nvPr/>
        </p:nvSpPr>
        <p:spPr>
          <a:xfrm rot="2700000">
            <a:off x="8336186" y="4420094"/>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58"/>
          <p:cNvSpPr/>
          <p:nvPr/>
        </p:nvSpPr>
        <p:spPr>
          <a:xfrm rot="2700000">
            <a:off x="5835061" y="4420094"/>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58"/>
          <p:cNvSpPr/>
          <p:nvPr/>
        </p:nvSpPr>
        <p:spPr>
          <a:xfrm rot="2700000">
            <a:off x="3333948" y="4420094"/>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58"/>
          <p:cNvSpPr/>
          <p:nvPr/>
        </p:nvSpPr>
        <p:spPr>
          <a:xfrm rot="2700000">
            <a:off x="826148" y="4420094"/>
            <a:ext cx="1871853" cy="1871853"/>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58"/>
          <p:cNvSpPr/>
          <p:nvPr/>
        </p:nvSpPr>
        <p:spPr>
          <a:xfrm rot="2700000">
            <a:off x="10837261" y="2751969"/>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58"/>
          <p:cNvSpPr/>
          <p:nvPr/>
        </p:nvSpPr>
        <p:spPr>
          <a:xfrm rot="2700000">
            <a:off x="8336186" y="2751969"/>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58"/>
          <p:cNvSpPr/>
          <p:nvPr/>
        </p:nvSpPr>
        <p:spPr>
          <a:xfrm rot="2700000">
            <a:off x="5835061" y="2751969"/>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58"/>
          <p:cNvSpPr/>
          <p:nvPr/>
        </p:nvSpPr>
        <p:spPr>
          <a:xfrm rot="2700000">
            <a:off x="3333948" y="2751969"/>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58"/>
          <p:cNvSpPr/>
          <p:nvPr/>
        </p:nvSpPr>
        <p:spPr>
          <a:xfrm rot="2700000">
            <a:off x="826148" y="2751969"/>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58"/>
          <p:cNvSpPr/>
          <p:nvPr/>
        </p:nvSpPr>
        <p:spPr>
          <a:xfrm rot="2700000">
            <a:off x="10837261" y="4191494"/>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58"/>
          <p:cNvSpPr/>
          <p:nvPr/>
        </p:nvSpPr>
        <p:spPr>
          <a:xfrm rot="2700000">
            <a:off x="8336186" y="4191494"/>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58"/>
          <p:cNvSpPr/>
          <p:nvPr/>
        </p:nvSpPr>
        <p:spPr>
          <a:xfrm rot="2700000">
            <a:off x="5835061" y="4191494"/>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58"/>
          <p:cNvSpPr/>
          <p:nvPr/>
        </p:nvSpPr>
        <p:spPr>
          <a:xfrm rot="2700000">
            <a:off x="3333948" y="4191494"/>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58"/>
          <p:cNvSpPr/>
          <p:nvPr/>
        </p:nvSpPr>
        <p:spPr>
          <a:xfrm rot="2700000">
            <a:off x="826148" y="4191494"/>
            <a:ext cx="1871853" cy="1871853"/>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58"/>
          <p:cNvSpPr txBox="1"/>
          <p:nvPr/>
        </p:nvSpPr>
        <p:spPr>
          <a:xfrm>
            <a:off x="874947" y="3593248"/>
            <a:ext cx="1832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2540"/>
                </a:solidFill>
                <a:latin typeface="Open Sans ExtraBold"/>
                <a:ea typeface="Open Sans ExtraBold"/>
                <a:cs typeface="Open Sans ExtraBold"/>
                <a:sym typeface="Open Sans ExtraBold"/>
              </a:rPr>
              <a:t>Campaña </a:t>
            </a:r>
            <a:endParaRPr i="0" u="none" cap="none" strike="noStrike">
              <a:solidFill>
                <a:srgbClr val="002540"/>
              </a:solidFill>
              <a:latin typeface="Open Sans ExtraBold"/>
              <a:ea typeface="Open Sans ExtraBold"/>
              <a:cs typeface="Open Sans ExtraBold"/>
              <a:sym typeface="Open Sans ExtraBold"/>
            </a:endParaRPr>
          </a:p>
        </p:txBody>
      </p:sp>
      <p:sp>
        <p:nvSpPr>
          <p:cNvPr id="646" name="Google Shape;646;p58"/>
          <p:cNvSpPr txBox="1"/>
          <p:nvPr/>
        </p:nvSpPr>
        <p:spPr>
          <a:xfrm>
            <a:off x="8308177" y="3593248"/>
            <a:ext cx="1832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2540"/>
                </a:solidFill>
                <a:latin typeface="Open Sans ExtraBold"/>
                <a:ea typeface="Open Sans ExtraBold"/>
                <a:cs typeface="Open Sans ExtraBold"/>
                <a:sym typeface="Open Sans ExtraBold"/>
              </a:rPr>
              <a:t>Números alternativos</a:t>
            </a:r>
            <a:endParaRPr i="0" u="none" cap="none" strike="noStrike">
              <a:solidFill>
                <a:srgbClr val="002540"/>
              </a:solidFill>
              <a:latin typeface="Open Sans ExtraBold"/>
              <a:ea typeface="Open Sans ExtraBold"/>
              <a:cs typeface="Open Sans ExtraBold"/>
              <a:sym typeface="Open Sans ExtraBold"/>
            </a:endParaRPr>
          </a:p>
        </p:txBody>
      </p:sp>
      <p:sp>
        <p:nvSpPr>
          <p:cNvPr id="647" name="Google Shape;647;p58"/>
          <p:cNvSpPr/>
          <p:nvPr/>
        </p:nvSpPr>
        <p:spPr>
          <a:xfrm>
            <a:off x="8262288" y="4421475"/>
            <a:ext cx="2019600" cy="10191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rgbClr val="000000"/>
              </a:buClr>
              <a:buSzPts val="1250"/>
              <a:buFont typeface="Arial"/>
              <a:buNone/>
            </a:pPr>
            <a:r>
              <a:rPr i="0" lang="es" sz="1150" u="none" cap="none" strike="noStrike">
                <a:solidFill>
                  <a:srgbClr val="002540"/>
                </a:solidFill>
                <a:latin typeface="Open Sans"/>
                <a:ea typeface="Open Sans"/>
                <a:cs typeface="Open Sans"/>
                <a:sym typeface="Open Sans"/>
              </a:rPr>
              <a:t>Números a contactar en caso de que el prioritario se encuentre ocupado o no se pueda alcanzar. </a:t>
            </a:r>
            <a:endParaRPr i="0" sz="1150" u="none" cap="none" strike="noStrike">
              <a:solidFill>
                <a:srgbClr val="002540"/>
              </a:solidFill>
              <a:latin typeface="Open Sans"/>
              <a:ea typeface="Open Sans"/>
              <a:cs typeface="Open Sans"/>
              <a:sym typeface="Open Sans"/>
            </a:endParaRPr>
          </a:p>
        </p:txBody>
      </p:sp>
      <p:sp>
        <p:nvSpPr>
          <p:cNvPr id="648" name="Google Shape;648;p58"/>
          <p:cNvSpPr txBox="1"/>
          <p:nvPr/>
        </p:nvSpPr>
        <p:spPr>
          <a:xfrm>
            <a:off x="10911827" y="3593248"/>
            <a:ext cx="1832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2540"/>
                </a:solidFill>
                <a:latin typeface="Open Sans ExtraBold"/>
                <a:ea typeface="Open Sans ExtraBold"/>
                <a:cs typeface="Open Sans ExtraBold"/>
                <a:sym typeface="Open Sans ExtraBold"/>
              </a:rPr>
              <a:t>Prioridad</a:t>
            </a:r>
            <a:endParaRPr i="0" u="none" cap="none" strike="noStrike">
              <a:solidFill>
                <a:srgbClr val="002540"/>
              </a:solidFill>
              <a:latin typeface="Open Sans ExtraBold"/>
              <a:ea typeface="Open Sans ExtraBold"/>
              <a:cs typeface="Open Sans ExtraBold"/>
              <a:sym typeface="Open Sans ExtraBold"/>
            </a:endParaRPr>
          </a:p>
        </p:txBody>
      </p:sp>
      <p:sp>
        <p:nvSpPr>
          <p:cNvPr id="649" name="Google Shape;649;p58"/>
          <p:cNvSpPr/>
          <p:nvPr/>
        </p:nvSpPr>
        <p:spPr>
          <a:xfrm>
            <a:off x="10879400" y="4334495"/>
            <a:ext cx="1896900" cy="8772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rgbClr val="000000"/>
              </a:buClr>
              <a:buSzPts val="1250"/>
              <a:buFont typeface="Arial"/>
              <a:buNone/>
            </a:pPr>
            <a:r>
              <a:rPr i="0" lang="es" sz="1150" u="none" cap="none" strike="noStrike">
                <a:solidFill>
                  <a:srgbClr val="002540"/>
                </a:solidFill>
                <a:latin typeface="Open Sans"/>
                <a:ea typeface="Open Sans"/>
                <a:cs typeface="Open Sans"/>
                <a:sym typeface="Open Sans"/>
              </a:rPr>
              <a:t>El orden en el que se quiere que el marcador realice las llamadas. </a:t>
            </a:r>
            <a:endParaRPr i="0" sz="1150" u="none" cap="none" strike="noStrike">
              <a:solidFill>
                <a:srgbClr val="002540"/>
              </a:solidFill>
              <a:latin typeface="Open Sans"/>
              <a:ea typeface="Open Sans"/>
              <a:cs typeface="Open Sans"/>
              <a:sym typeface="Open Sans"/>
            </a:endParaRPr>
          </a:p>
        </p:txBody>
      </p:sp>
      <p:pic>
        <p:nvPicPr>
          <p:cNvPr id="650" name="Google Shape;650;p58"/>
          <p:cNvPicPr preferRelativeResize="0"/>
          <p:nvPr/>
        </p:nvPicPr>
        <p:blipFill rotWithShape="1">
          <a:blip r:embed="rId4">
            <a:alphaModFix/>
          </a:blip>
          <a:srcRect b="0" l="0" r="0" t="0"/>
          <a:stretch/>
        </p:blipFill>
        <p:spPr>
          <a:xfrm>
            <a:off x="1367075" y="2788836"/>
            <a:ext cx="847254" cy="856773"/>
          </a:xfrm>
          <a:prstGeom prst="rect">
            <a:avLst/>
          </a:prstGeom>
          <a:noFill/>
          <a:ln>
            <a:noFill/>
          </a:ln>
        </p:spPr>
      </p:pic>
      <p:pic>
        <p:nvPicPr>
          <p:cNvPr id="651" name="Google Shape;651;p58"/>
          <p:cNvPicPr preferRelativeResize="0"/>
          <p:nvPr/>
        </p:nvPicPr>
        <p:blipFill rotWithShape="1">
          <a:blip r:embed="rId5">
            <a:alphaModFix/>
          </a:blip>
          <a:srcRect b="0" l="0" r="0" t="0"/>
          <a:stretch/>
        </p:blipFill>
        <p:spPr>
          <a:xfrm>
            <a:off x="8800307" y="2788836"/>
            <a:ext cx="847254" cy="856773"/>
          </a:xfrm>
          <a:prstGeom prst="rect">
            <a:avLst/>
          </a:prstGeom>
          <a:noFill/>
          <a:ln>
            <a:noFill/>
          </a:ln>
        </p:spPr>
      </p:pic>
      <p:pic>
        <p:nvPicPr>
          <p:cNvPr id="652" name="Google Shape;652;p58"/>
          <p:cNvPicPr preferRelativeResize="0"/>
          <p:nvPr/>
        </p:nvPicPr>
        <p:blipFill rotWithShape="1">
          <a:blip r:embed="rId6">
            <a:alphaModFix/>
          </a:blip>
          <a:srcRect b="0" l="0" r="0" t="0"/>
          <a:stretch/>
        </p:blipFill>
        <p:spPr>
          <a:xfrm>
            <a:off x="11403889" y="2788836"/>
            <a:ext cx="847254" cy="856773"/>
          </a:xfrm>
          <a:prstGeom prst="rect">
            <a:avLst/>
          </a:prstGeom>
          <a:noFill/>
          <a:ln>
            <a:noFill/>
          </a:ln>
        </p:spPr>
      </p:pic>
      <p:sp>
        <p:nvSpPr>
          <p:cNvPr id="653" name="Google Shape;653;p58"/>
          <p:cNvSpPr txBox="1"/>
          <p:nvPr/>
        </p:nvSpPr>
        <p:spPr>
          <a:xfrm>
            <a:off x="3350493" y="3593248"/>
            <a:ext cx="18321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i="0" lang="es" u="none" cap="none" strike="noStrike">
                <a:solidFill>
                  <a:srgbClr val="002540"/>
                </a:solidFill>
                <a:latin typeface="Open Sans ExtraBold"/>
                <a:ea typeface="Open Sans ExtraBold"/>
                <a:cs typeface="Open Sans ExtraBold"/>
                <a:sym typeface="Open Sans ExtraBold"/>
              </a:rPr>
              <a:t>Número de teléfono y tipo de número</a:t>
            </a:r>
            <a:endParaRPr i="0" u="none" cap="none" strike="noStrike">
              <a:solidFill>
                <a:srgbClr val="002540"/>
              </a:solidFill>
              <a:latin typeface="Open Sans ExtraBold"/>
              <a:ea typeface="Open Sans ExtraBold"/>
              <a:cs typeface="Open Sans ExtraBold"/>
              <a:sym typeface="Open Sans ExtraBold"/>
            </a:endParaRPr>
          </a:p>
        </p:txBody>
      </p:sp>
      <p:pic>
        <p:nvPicPr>
          <p:cNvPr id="654" name="Google Shape;654;p58"/>
          <p:cNvPicPr preferRelativeResize="0"/>
          <p:nvPr/>
        </p:nvPicPr>
        <p:blipFill rotWithShape="1">
          <a:blip r:embed="rId7">
            <a:alphaModFix/>
          </a:blip>
          <a:srcRect b="0" l="0" r="0" t="0"/>
          <a:stretch/>
        </p:blipFill>
        <p:spPr>
          <a:xfrm>
            <a:off x="3838164" y="2788836"/>
            <a:ext cx="856773" cy="856773"/>
          </a:xfrm>
          <a:prstGeom prst="rect">
            <a:avLst/>
          </a:prstGeom>
          <a:noFill/>
          <a:ln>
            <a:noFill/>
          </a:ln>
        </p:spPr>
      </p:pic>
      <p:sp>
        <p:nvSpPr>
          <p:cNvPr id="655" name="Google Shape;655;p58"/>
          <p:cNvSpPr txBox="1"/>
          <p:nvPr/>
        </p:nvSpPr>
        <p:spPr>
          <a:xfrm>
            <a:off x="5854922" y="3593240"/>
            <a:ext cx="1832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2540"/>
                </a:solidFill>
                <a:latin typeface="Open Sans ExtraBold"/>
                <a:ea typeface="Open Sans ExtraBold"/>
                <a:cs typeface="Open Sans ExtraBold"/>
                <a:sym typeface="Open Sans ExtraBold"/>
              </a:rPr>
              <a:t>Datos</a:t>
            </a:r>
            <a:endParaRPr i="0" u="none" cap="none" strike="noStrike">
              <a:solidFill>
                <a:srgbClr val="002540"/>
              </a:solidFill>
              <a:latin typeface="Open Sans ExtraBold"/>
              <a:ea typeface="Open Sans ExtraBold"/>
              <a:cs typeface="Open Sans ExtraBold"/>
              <a:sym typeface="Open Sans ExtraBold"/>
            </a:endParaRPr>
          </a:p>
        </p:txBody>
      </p:sp>
      <p:sp>
        <p:nvSpPr>
          <p:cNvPr id="656" name="Google Shape;656;p58"/>
          <p:cNvSpPr/>
          <p:nvPr/>
        </p:nvSpPr>
        <p:spPr>
          <a:xfrm>
            <a:off x="5822550" y="4239750"/>
            <a:ext cx="1896900" cy="12792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rgbClr val="000000"/>
              </a:buClr>
              <a:buSzPts val="1250"/>
              <a:buFont typeface="Arial"/>
              <a:buNone/>
            </a:pPr>
            <a:r>
              <a:rPr i="0" lang="es" sz="1150" u="none" cap="none" strike="noStrike">
                <a:solidFill>
                  <a:srgbClr val="002540"/>
                </a:solidFill>
                <a:latin typeface="Open Sans"/>
                <a:ea typeface="Open Sans"/>
                <a:cs typeface="Open Sans"/>
                <a:sym typeface="Open Sans"/>
              </a:rPr>
              <a:t>Toda la información y las variables que se quiere que el marcador complete en los formularios (fecha y hora, cantidad de deuda, y más).</a:t>
            </a:r>
            <a:endParaRPr i="0" sz="1150" u="none" cap="none" strike="noStrike">
              <a:solidFill>
                <a:srgbClr val="002540"/>
              </a:solidFill>
              <a:latin typeface="Open Sans"/>
              <a:ea typeface="Open Sans"/>
              <a:cs typeface="Open Sans"/>
              <a:sym typeface="Open Sans"/>
            </a:endParaRPr>
          </a:p>
        </p:txBody>
      </p:sp>
      <p:pic>
        <p:nvPicPr>
          <p:cNvPr id="657" name="Google Shape;657;p58"/>
          <p:cNvPicPr preferRelativeResize="0"/>
          <p:nvPr/>
        </p:nvPicPr>
        <p:blipFill rotWithShape="1">
          <a:blip r:embed="rId8">
            <a:alphaModFix/>
          </a:blip>
          <a:srcRect b="0" l="0" r="0" t="0"/>
          <a:stretch/>
        </p:blipFill>
        <p:spPr>
          <a:xfrm>
            <a:off x="6342308" y="2788836"/>
            <a:ext cx="856773" cy="856773"/>
          </a:xfrm>
          <a:prstGeom prst="rect">
            <a:avLst/>
          </a:prstGeom>
          <a:noFill/>
          <a:ln>
            <a:noFill/>
          </a:ln>
        </p:spPr>
      </p:pic>
      <p:sp>
        <p:nvSpPr>
          <p:cNvPr id="658" name="Google Shape;658;p58"/>
          <p:cNvSpPr/>
          <p:nvPr/>
        </p:nvSpPr>
        <p:spPr>
          <a:xfrm>
            <a:off x="813625" y="4421475"/>
            <a:ext cx="1896900" cy="18945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rgbClr val="000000"/>
              </a:buClr>
              <a:buSzPts val="1250"/>
              <a:buFont typeface="Arial"/>
              <a:buNone/>
            </a:pPr>
            <a:r>
              <a:rPr i="0" lang="es" sz="1150" u="none" cap="none" strike="noStrike">
                <a:solidFill>
                  <a:srgbClr val="002540"/>
                </a:solidFill>
                <a:latin typeface="Open Sans"/>
                <a:ea typeface="Open Sans"/>
                <a:cs typeface="Open Sans"/>
                <a:sym typeface="Open Sans"/>
              </a:rPr>
              <a:t>Las listas se suben al marcador en cuestión, y siempre deben estar asociadas a una campaña.</a:t>
            </a:r>
            <a:endParaRPr i="0" sz="1150" u="none" cap="none" strike="noStrike">
              <a:solidFill>
                <a:srgbClr val="002540"/>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2" name="Shape 662"/>
        <p:cNvGrpSpPr/>
        <p:nvPr/>
      </p:nvGrpSpPr>
      <p:grpSpPr>
        <a:xfrm>
          <a:off x="0" y="0"/>
          <a:ext cx="0" cy="0"/>
          <a:chOff x="0" y="0"/>
          <a:chExt cx="0" cy="0"/>
        </a:xfrm>
      </p:grpSpPr>
      <p:sp>
        <p:nvSpPr>
          <p:cNvPr id="663" name="Google Shape;663;p59"/>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COMPONENTES</a:t>
            </a:r>
            <a:endParaRPr sz="1300">
              <a:solidFill>
                <a:srgbClr val="435E72"/>
              </a:solidFill>
              <a:latin typeface="Open Sans ExtraBold"/>
              <a:ea typeface="Open Sans ExtraBold"/>
              <a:cs typeface="Open Sans ExtraBold"/>
              <a:sym typeface="Open Sans ExtraBold"/>
            </a:endParaRPr>
          </a:p>
        </p:txBody>
      </p:sp>
      <p:sp>
        <p:nvSpPr>
          <p:cNvPr id="664" name="Google Shape;664;p59"/>
          <p:cNvSpPr txBox="1"/>
          <p:nvPr/>
        </p:nvSpPr>
        <p:spPr>
          <a:xfrm>
            <a:off x="1000000" y="13090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800"/>
              <a:buFont typeface="Arial"/>
              <a:buNone/>
            </a:pPr>
            <a:r>
              <a:rPr lang="es" sz="1300">
                <a:solidFill>
                  <a:srgbClr val="002540"/>
                </a:solidFill>
                <a:latin typeface="Open Sans"/>
                <a:ea typeface="Open Sans"/>
                <a:cs typeface="Open Sans"/>
                <a:sym typeface="Open Sans"/>
              </a:rPr>
              <a:t>Para que la lista sea marcada, debe:</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665" name="Google Shape;665;p59"/>
          <p:cNvSpPr/>
          <p:nvPr/>
        </p:nvSpPr>
        <p:spPr>
          <a:xfrm>
            <a:off x="1841081" y="2381186"/>
            <a:ext cx="3015300" cy="4315500"/>
          </a:xfrm>
          <a:prstGeom prst="rect">
            <a:avLst/>
          </a:prstGeom>
          <a:noFill/>
          <a:ln cap="flat" cmpd="sng" w="38100">
            <a:solidFill>
              <a:srgbClr val="0095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6" name="Google Shape;666;p59"/>
          <p:cNvSpPr/>
          <p:nvPr/>
        </p:nvSpPr>
        <p:spPr>
          <a:xfrm>
            <a:off x="5208642" y="2381186"/>
            <a:ext cx="3015300" cy="4315500"/>
          </a:xfrm>
          <a:prstGeom prst="rect">
            <a:avLst/>
          </a:prstGeom>
          <a:noFill/>
          <a:ln cap="flat" cmpd="sng" w="38100">
            <a:solidFill>
              <a:srgbClr val="0095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7" name="Google Shape;667;p59"/>
          <p:cNvSpPr/>
          <p:nvPr/>
        </p:nvSpPr>
        <p:spPr>
          <a:xfrm>
            <a:off x="8576228" y="2381186"/>
            <a:ext cx="3015300" cy="4315500"/>
          </a:xfrm>
          <a:prstGeom prst="rect">
            <a:avLst/>
          </a:prstGeom>
          <a:noFill/>
          <a:ln cap="flat" cmpd="sng" w="38100">
            <a:solidFill>
              <a:srgbClr val="0095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8" name="Google Shape;668;p59"/>
          <p:cNvSpPr txBox="1"/>
          <p:nvPr/>
        </p:nvSpPr>
        <p:spPr>
          <a:xfrm>
            <a:off x="2337110" y="2952670"/>
            <a:ext cx="2019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500"/>
              <a:buFont typeface="Arial"/>
              <a:buNone/>
            </a:pPr>
            <a:r>
              <a:rPr i="0" lang="es" u="none" cap="none" strike="noStrike">
                <a:solidFill>
                  <a:srgbClr val="002540"/>
                </a:solidFill>
                <a:latin typeface="Open Sans ExtraBold"/>
                <a:ea typeface="Open Sans ExtraBold"/>
                <a:cs typeface="Open Sans ExtraBold"/>
                <a:sym typeface="Open Sans ExtraBold"/>
              </a:rPr>
              <a:t>Estar activa</a:t>
            </a:r>
            <a:endParaRPr i="0" u="none" cap="none" strike="noStrike">
              <a:solidFill>
                <a:srgbClr val="002540"/>
              </a:solidFill>
              <a:latin typeface="Open Sans ExtraBold"/>
              <a:ea typeface="Open Sans ExtraBold"/>
              <a:cs typeface="Open Sans ExtraBold"/>
              <a:sym typeface="Open Sans ExtraBold"/>
            </a:endParaRPr>
          </a:p>
        </p:txBody>
      </p:sp>
      <p:sp>
        <p:nvSpPr>
          <p:cNvPr id="669" name="Google Shape;669;p59"/>
          <p:cNvSpPr txBox="1"/>
          <p:nvPr/>
        </p:nvSpPr>
        <p:spPr>
          <a:xfrm>
            <a:off x="5706446" y="2798727"/>
            <a:ext cx="20196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500"/>
              <a:buFont typeface="Arial"/>
              <a:buNone/>
            </a:pPr>
            <a:r>
              <a:rPr i="0" lang="es" u="none" cap="none" strike="noStrike">
                <a:solidFill>
                  <a:srgbClr val="002540"/>
                </a:solidFill>
                <a:latin typeface="Open Sans ExtraBold"/>
                <a:ea typeface="Open Sans ExtraBold"/>
                <a:cs typeface="Open Sans ExtraBold"/>
                <a:sym typeface="Open Sans ExtraBold"/>
              </a:rPr>
              <a:t>Tener un % de prioridad entre listas</a:t>
            </a:r>
            <a:endParaRPr i="0" u="none" cap="none" strike="noStrike">
              <a:solidFill>
                <a:srgbClr val="002540"/>
              </a:solidFill>
              <a:latin typeface="Open Sans ExtraBold"/>
              <a:ea typeface="Open Sans ExtraBold"/>
              <a:cs typeface="Open Sans ExtraBold"/>
              <a:sym typeface="Open Sans ExtraBold"/>
            </a:endParaRPr>
          </a:p>
        </p:txBody>
      </p:sp>
      <p:sp>
        <p:nvSpPr>
          <p:cNvPr id="670" name="Google Shape;670;p59"/>
          <p:cNvSpPr txBox="1"/>
          <p:nvPr/>
        </p:nvSpPr>
        <p:spPr>
          <a:xfrm>
            <a:off x="8979913" y="2779425"/>
            <a:ext cx="22068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500"/>
              <a:buFont typeface="Arial"/>
              <a:buNone/>
            </a:pPr>
            <a:r>
              <a:rPr i="0" lang="es" u="none" cap="none" strike="noStrike">
                <a:solidFill>
                  <a:srgbClr val="002540"/>
                </a:solidFill>
                <a:latin typeface="Open Sans ExtraBold"/>
                <a:ea typeface="Open Sans ExtraBold"/>
                <a:cs typeface="Open Sans ExtraBold"/>
                <a:sym typeface="Open Sans ExtraBold"/>
              </a:rPr>
              <a:t>Tener una zona horaria establecida</a:t>
            </a:r>
            <a:endParaRPr i="0" u="none" cap="none" strike="noStrike">
              <a:solidFill>
                <a:srgbClr val="002540"/>
              </a:solidFill>
              <a:latin typeface="Open Sans ExtraBold"/>
              <a:ea typeface="Open Sans ExtraBold"/>
              <a:cs typeface="Open Sans ExtraBold"/>
              <a:sym typeface="Open Sans ExtraBold"/>
            </a:endParaRPr>
          </a:p>
        </p:txBody>
      </p:sp>
      <p:pic>
        <p:nvPicPr>
          <p:cNvPr id="671" name="Google Shape;671;p59"/>
          <p:cNvPicPr preferRelativeResize="0"/>
          <p:nvPr/>
        </p:nvPicPr>
        <p:blipFill rotWithShape="1">
          <a:blip r:embed="rId4">
            <a:alphaModFix/>
          </a:blip>
          <a:srcRect b="0" l="0" r="0" t="0"/>
          <a:stretch/>
        </p:blipFill>
        <p:spPr>
          <a:xfrm>
            <a:off x="8888591" y="4284965"/>
            <a:ext cx="2389445" cy="2103854"/>
          </a:xfrm>
          <a:prstGeom prst="rect">
            <a:avLst/>
          </a:prstGeom>
          <a:noFill/>
          <a:ln>
            <a:noFill/>
          </a:ln>
        </p:spPr>
      </p:pic>
      <p:pic>
        <p:nvPicPr>
          <p:cNvPr id="672" name="Google Shape;672;p59"/>
          <p:cNvPicPr preferRelativeResize="0"/>
          <p:nvPr/>
        </p:nvPicPr>
        <p:blipFill rotWithShape="1">
          <a:blip r:embed="rId5">
            <a:alphaModFix/>
          </a:blip>
          <a:srcRect b="0" l="0" r="0" t="0"/>
          <a:stretch/>
        </p:blipFill>
        <p:spPr>
          <a:xfrm>
            <a:off x="5521005" y="4284965"/>
            <a:ext cx="2389445" cy="2103854"/>
          </a:xfrm>
          <a:prstGeom prst="rect">
            <a:avLst/>
          </a:prstGeom>
          <a:noFill/>
          <a:ln>
            <a:noFill/>
          </a:ln>
        </p:spPr>
      </p:pic>
      <p:pic>
        <p:nvPicPr>
          <p:cNvPr id="673" name="Google Shape;673;p59"/>
          <p:cNvPicPr preferRelativeResize="0"/>
          <p:nvPr/>
        </p:nvPicPr>
        <p:blipFill rotWithShape="1">
          <a:blip r:embed="rId6">
            <a:alphaModFix/>
          </a:blip>
          <a:srcRect b="0" l="0" r="0" t="0"/>
          <a:stretch/>
        </p:blipFill>
        <p:spPr>
          <a:xfrm>
            <a:off x="2153443" y="4284965"/>
            <a:ext cx="2389445" cy="210385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7" name="Shape 677"/>
        <p:cNvGrpSpPr/>
        <p:nvPr/>
      </p:nvGrpSpPr>
      <p:grpSpPr>
        <a:xfrm>
          <a:off x="0" y="0"/>
          <a:ext cx="0" cy="0"/>
          <a:chOff x="0" y="0"/>
          <a:chExt cx="0" cy="0"/>
        </a:xfrm>
      </p:grpSpPr>
      <p:sp>
        <p:nvSpPr>
          <p:cNvPr id="678" name="Google Shape;678;p60"/>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GENERACIÓN DE LISTAS</a:t>
            </a:r>
            <a:endParaRPr sz="1300">
              <a:solidFill>
                <a:srgbClr val="435E72"/>
              </a:solidFill>
              <a:latin typeface="Open Sans ExtraBold"/>
              <a:ea typeface="Open Sans ExtraBold"/>
              <a:cs typeface="Open Sans ExtraBold"/>
              <a:sym typeface="Open Sans ExtraBold"/>
            </a:endParaRPr>
          </a:p>
        </p:txBody>
      </p:sp>
      <p:pic>
        <p:nvPicPr>
          <p:cNvPr id="679" name="Google Shape;679;p60"/>
          <p:cNvPicPr preferRelativeResize="0"/>
          <p:nvPr/>
        </p:nvPicPr>
        <p:blipFill rotWithShape="1">
          <a:blip r:embed="rId4">
            <a:alphaModFix/>
          </a:blip>
          <a:srcRect b="0" l="1162" r="1162" t="0"/>
          <a:stretch/>
        </p:blipFill>
        <p:spPr>
          <a:xfrm>
            <a:off x="7287932" y="1113209"/>
            <a:ext cx="4850100" cy="5894727"/>
          </a:xfrm>
          <a:prstGeom prst="rect">
            <a:avLst/>
          </a:prstGeom>
          <a:noFill/>
          <a:ln>
            <a:noFill/>
          </a:ln>
        </p:spPr>
      </p:pic>
      <p:sp>
        <p:nvSpPr>
          <p:cNvPr id="680" name="Google Shape;680;p60"/>
          <p:cNvSpPr txBox="1"/>
          <p:nvPr/>
        </p:nvSpPr>
        <p:spPr>
          <a:xfrm>
            <a:off x="1000000" y="13090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Las listas pueden ser generadas desde una vertical de negocio (CRM, Ventas &amp; Marketing, etcétera), armadas manualmente con información de múltiples lados, o a partir del reciclaje de listas anteriores. Para cargar una lista de contactos al sistema, debes</a:t>
            </a:r>
            <a:r>
              <a:rPr b="1" lang="es" sz="1300">
                <a:solidFill>
                  <a:srgbClr val="002540"/>
                </a:solidFill>
                <a:latin typeface="Open Sans"/>
                <a:ea typeface="Open Sans"/>
                <a:cs typeface="Open Sans"/>
                <a:sym typeface="Open Sans"/>
              </a:rPr>
              <a:t> seleccionar la zona horaria y luego subir el archivo .csv con los datos de contacto de los clientes a llamar</a:t>
            </a:r>
            <a:r>
              <a:rPr lang="es" sz="1300">
                <a:solidFill>
                  <a:srgbClr val="002540"/>
                </a:solidFill>
                <a:latin typeface="Open Sans"/>
                <a:ea typeface="Open Sans"/>
                <a:cs typeface="Open Sans"/>
                <a:sym typeface="Open Sans"/>
              </a:rPr>
              <a:t>, y el marcador los contactará dependiendo de su agenda.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4" name="Shape 684"/>
        <p:cNvGrpSpPr/>
        <p:nvPr/>
      </p:nvGrpSpPr>
      <p:grpSpPr>
        <a:xfrm>
          <a:off x="0" y="0"/>
          <a:ext cx="0" cy="0"/>
          <a:chOff x="0" y="0"/>
          <a:chExt cx="0" cy="0"/>
        </a:xfrm>
      </p:grpSpPr>
      <p:sp>
        <p:nvSpPr>
          <p:cNvPr id="685" name="Google Shape;685;p61"/>
          <p:cNvSpPr txBox="1"/>
          <p:nvPr>
            <p:ph type="title"/>
          </p:nvPr>
        </p:nvSpPr>
        <p:spPr>
          <a:xfrm>
            <a:off x="866400" y="90900"/>
            <a:ext cx="66447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GENERACIÓN DE LISTAS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INFORMACIÓN ADICIONAL</a:t>
            </a:r>
            <a:endParaRPr sz="1300">
              <a:solidFill>
                <a:srgbClr val="435E72"/>
              </a:solidFill>
              <a:latin typeface="Open Sans ExtraBold"/>
              <a:ea typeface="Open Sans ExtraBold"/>
              <a:cs typeface="Open Sans ExtraBold"/>
              <a:sym typeface="Open Sans ExtraBold"/>
            </a:endParaRPr>
          </a:p>
        </p:txBody>
      </p:sp>
      <p:sp>
        <p:nvSpPr>
          <p:cNvPr id="686" name="Google Shape;686;p61"/>
          <p:cNvSpPr txBox="1"/>
          <p:nvPr/>
        </p:nvSpPr>
        <p:spPr>
          <a:xfrm>
            <a:off x="1000000" y="13090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En el campo de ‘Información Adicional’ del archivo .csv es posible indicar parámetros con valores. Esto es particularmente útil porque permite que esta información sea utilizada en IVRs y formularios, y porque permite que al agente se le muestre un formulario con información útil acerca del cliente.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Por ejemplo, si se quiere que el Voice Broadcast diga el primer nombre del cliente y su apellido, todos los contactos deberán ser cargados de la siguiente manera: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687" name="Google Shape;687;p61"/>
          <p:cNvSpPr/>
          <p:nvPr/>
        </p:nvSpPr>
        <p:spPr>
          <a:xfrm>
            <a:off x="815200" y="5583925"/>
            <a:ext cx="47037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chemeClr val="dk1"/>
              </a:buClr>
              <a:buSzPts val="1500"/>
              <a:buFont typeface="Arial"/>
              <a:buNone/>
            </a:pPr>
            <a:r>
              <a:rPr i="0" lang="es" sz="1500" u="none" cap="none" strike="noStrike">
                <a:solidFill>
                  <a:srgbClr val="002540"/>
                </a:solidFill>
                <a:latin typeface="Open Sans ExtraBold"/>
                <a:ea typeface="Open Sans ExtraBold"/>
                <a:cs typeface="Open Sans ExtraBold"/>
                <a:sym typeface="Open Sans ExtraBold"/>
              </a:rPr>
              <a:t>PARÁMETRO</a:t>
            </a:r>
            <a:r>
              <a:rPr i="0" lang="es" sz="1500" u="none" cap="none" strike="noStrike">
                <a:solidFill>
                  <a:srgbClr val="0095FF"/>
                </a:solidFill>
                <a:latin typeface="Open Sans ExtraBold"/>
                <a:ea typeface="Open Sans ExtraBold"/>
                <a:cs typeface="Open Sans ExtraBold"/>
                <a:sym typeface="Open Sans ExtraBold"/>
              </a:rPr>
              <a:t>=</a:t>
            </a:r>
            <a:r>
              <a:rPr i="0" lang="es" sz="1500" u="none" cap="none" strike="noStrike">
                <a:solidFill>
                  <a:srgbClr val="ED1F27"/>
                </a:solidFill>
                <a:latin typeface="Open Sans ExtraBold"/>
                <a:ea typeface="Open Sans ExtraBold"/>
                <a:cs typeface="Open Sans ExtraBold"/>
                <a:sym typeface="Open Sans ExtraBold"/>
              </a:rPr>
              <a:t>VALOR</a:t>
            </a:r>
            <a:r>
              <a:rPr i="0" lang="es" sz="1500" u="none" cap="none" strike="noStrike">
                <a:solidFill>
                  <a:srgbClr val="FD495C"/>
                </a:solidFill>
                <a:latin typeface="Open Sans ExtraBold"/>
                <a:ea typeface="Open Sans ExtraBold"/>
                <a:cs typeface="Open Sans ExtraBold"/>
                <a:sym typeface="Open Sans ExtraBold"/>
              </a:rPr>
              <a:t> </a:t>
            </a:r>
            <a:r>
              <a:rPr i="0" lang="es" sz="1500" u="none" cap="none" strike="noStrike">
                <a:solidFill>
                  <a:srgbClr val="002540"/>
                </a:solidFill>
                <a:latin typeface="Open Sans ExtraBold"/>
                <a:ea typeface="Open Sans ExtraBold"/>
                <a:cs typeface="Open Sans ExtraBold"/>
                <a:sym typeface="Open Sans ExtraBold"/>
              </a:rPr>
              <a:t>: PARÁMETRO</a:t>
            </a:r>
            <a:r>
              <a:rPr i="0" lang="es" sz="1500" u="none" cap="none" strike="noStrike">
                <a:solidFill>
                  <a:srgbClr val="0095FF"/>
                </a:solidFill>
                <a:latin typeface="Open Sans ExtraBold"/>
                <a:ea typeface="Open Sans ExtraBold"/>
                <a:cs typeface="Open Sans ExtraBold"/>
                <a:sym typeface="Open Sans ExtraBold"/>
              </a:rPr>
              <a:t>=</a:t>
            </a:r>
            <a:r>
              <a:rPr i="0" lang="es" sz="1500" u="none" cap="none" strike="noStrike">
                <a:solidFill>
                  <a:srgbClr val="ED1F27"/>
                </a:solidFill>
                <a:latin typeface="Open Sans ExtraBold"/>
                <a:ea typeface="Open Sans ExtraBold"/>
                <a:cs typeface="Open Sans ExtraBold"/>
                <a:sym typeface="Open Sans ExtraBold"/>
              </a:rPr>
              <a:t>VALOR</a:t>
            </a:r>
            <a:endParaRPr i="0" sz="1500" u="none" cap="none" strike="noStrike">
              <a:solidFill>
                <a:srgbClr val="ED1F27"/>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i="0" u="none" cap="none" strike="noStrike">
              <a:solidFill>
                <a:srgbClr val="003B4D"/>
              </a:solidFill>
              <a:latin typeface="Open Sans ExtraBold"/>
              <a:ea typeface="Open Sans ExtraBold"/>
              <a:cs typeface="Open Sans ExtraBold"/>
              <a:sym typeface="Open Sans ExtraBold"/>
            </a:endParaRPr>
          </a:p>
        </p:txBody>
      </p:sp>
      <p:sp>
        <p:nvSpPr>
          <p:cNvPr id="688" name="Google Shape;688;p61"/>
          <p:cNvSpPr/>
          <p:nvPr/>
        </p:nvSpPr>
        <p:spPr>
          <a:xfrm>
            <a:off x="6189499" y="2928137"/>
            <a:ext cx="7242900" cy="41175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61"/>
          <p:cNvSpPr txBox="1"/>
          <p:nvPr/>
        </p:nvSpPr>
        <p:spPr>
          <a:xfrm>
            <a:off x="6775891" y="3203216"/>
            <a:ext cx="66567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FFFFFF"/>
                </a:solidFill>
                <a:latin typeface="Nunito"/>
                <a:ea typeface="Nunito"/>
                <a:cs typeface="Nunito"/>
                <a:sym typeface="Nunito"/>
              </a:rPr>
              <a:t>PredictiveCamp&lt;-;</a:t>
            </a:r>
            <a:r>
              <a:rPr b="1" i="0" lang="es" sz="1300" u="none" cap="none" strike="noStrike">
                <a:solidFill>
                  <a:srgbClr val="FF9800"/>
                </a:solidFill>
                <a:latin typeface="Nunito"/>
                <a:ea typeface="Nunito"/>
                <a:cs typeface="Nunito"/>
                <a:sym typeface="Nunito"/>
              </a:rPr>
              <a:t>11111111</a:t>
            </a:r>
            <a:r>
              <a:rPr b="1" i="0" lang="es" sz="1300" u="none" cap="none" strike="noStrike">
                <a:solidFill>
                  <a:srgbClr val="FFFFFF"/>
                </a:solidFill>
                <a:latin typeface="Nunito"/>
                <a:ea typeface="Nunito"/>
                <a:cs typeface="Nunito"/>
                <a:sym typeface="Nunito"/>
              </a:rPr>
              <a:t>;</a:t>
            </a:r>
            <a:r>
              <a:rPr b="1" i="0" lang="es" sz="1300" u="none" cap="none" strike="noStrike">
                <a:solidFill>
                  <a:srgbClr val="ED1F27"/>
                </a:solidFill>
                <a:latin typeface="Nunito"/>
                <a:ea typeface="Nunito"/>
                <a:cs typeface="Nunito"/>
                <a:sym typeface="Nunito"/>
              </a:rPr>
              <a:t>Name</a:t>
            </a:r>
            <a:r>
              <a:rPr b="1" i="0" lang="es" sz="1300" u="none" cap="none" strike="noStrike">
                <a:solidFill>
                  <a:srgbClr val="FFFFFF"/>
                </a:solidFill>
                <a:latin typeface="Nunito"/>
                <a:ea typeface="Nunito"/>
                <a:cs typeface="Nunito"/>
                <a:sym typeface="Nunito"/>
              </a:rPr>
              <a:t>=</a:t>
            </a:r>
            <a:r>
              <a:rPr b="1" i="0" lang="es" sz="1300" u="none" cap="none" strike="noStrike">
                <a:solidFill>
                  <a:srgbClr val="0095FF"/>
                </a:solidFill>
                <a:latin typeface="Nunito"/>
                <a:ea typeface="Nunito"/>
                <a:cs typeface="Nunito"/>
                <a:sym typeface="Nunito"/>
              </a:rPr>
              <a:t>Josh</a:t>
            </a:r>
            <a:r>
              <a:rPr b="1" i="0" lang="es" sz="1300" u="none" cap="none" strike="noStrike">
                <a:solidFill>
                  <a:srgbClr val="FFFFFF"/>
                </a:solidFill>
                <a:latin typeface="Nunito"/>
                <a:ea typeface="Nunito"/>
                <a:cs typeface="Nunito"/>
                <a:sym typeface="Nunito"/>
              </a:rPr>
              <a:t>:</a:t>
            </a:r>
            <a:r>
              <a:rPr b="1" i="0" lang="es" sz="1300" u="none" cap="none" strike="noStrike">
                <a:solidFill>
                  <a:srgbClr val="ED1F27"/>
                </a:solidFill>
                <a:latin typeface="Nunito"/>
                <a:ea typeface="Nunito"/>
                <a:cs typeface="Nunito"/>
                <a:sym typeface="Nunito"/>
              </a:rPr>
              <a:t>Surname</a:t>
            </a:r>
            <a:r>
              <a:rPr b="1" i="0" lang="es" sz="1300" u="none" cap="none" strike="noStrike">
                <a:solidFill>
                  <a:srgbClr val="FFFFFF"/>
                </a:solidFill>
                <a:latin typeface="Nunito"/>
                <a:ea typeface="Nunito"/>
                <a:cs typeface="Nunito"/>
                <a:sym typeface="Nunito"/>
              </a:rPr>
              <a:t>=</a:t>
            </a:r>
            <a:r>
              <a:rPr b="1" i="0" lang="es" sz="1300" u="none" cap="none" strike="noStrike">
                <a:solidFill>
                  <a:srgbClr val="0095FF"/>
                </a:solidFill>
                <a:latin typeface="Nunito"/>
                <a:ea typeface="Nunito"/>
                <a:cs typeface="Nunito"/>
                <a:sym typeface="Nunito"/>
              </a:rPr>
              <a:t>Smith</a:t>
            </a:r>
            <a:r>
              <a:rPr b="1" i="0" lang="es" sz="1300" u="none" cap="none" strike="noStrike">
                <a:solidFill>
                  <a:srgbClr val="FFFFFF"/>
                </a:solidFill>
                <a:latin typeface="Nunito"/>
                <a:ea typeface="Nunito"/>
                <a:cs typeface="Nunito"/>
                <a:sym typeface="Nunito"/>
              </a:rPr>
              <a:t>;</a:t>
            </a:r>
            <a:r>
              <a:rPr b="1" i="0" lang="es" sz="1300" u="none" cap="none" strike="noStrike">
                <a:solidFill>
                  <a:srgbClr val="FF9800"/>
                </a:solidFill>
                <a:latin typeface="Nunito"/>
                <a:ea typeface="Nunito"/>
                <a:cs typeface="Nunito"/>
                <a:sym typeface="Nunito"/>
              </a:rPr>
              <a:t>222222</a:t>
            </a:r>
            <a:r>
              <a:rPr b="1" i="0" lang="es" sz="1300" u="none" cap="none" strike="noStrike">
                <a:solidFill>
                  <a:srgbClr val="FFFFFF"/>
                </a:solidFill>
                <a:latin typeface="Nunito"/>
                <a:ea typeface="Nunito"/>
                <a:cs typeface="Nunito"/>
                <a:sym typeface="Nunito"/>
              </a:rPr>
              <a:t>:</a:t>
            </a:r>
            <a:r>
              <a:rPr b="1" i="0" lang="es" sz="1300" u="none" cap="none" strike="noStrike">
                <a:solidFill>
                  <a:srgbClr val="FF9800"/>
                </a:solidFill>
                <a:latin typeface="Nunito"/>
                <a:ea typeface="Nunito"/>
                <a:cs typeface="Nunito"/>
                <a:sym typeface="Nunito"/>
              </a:rPr>
              <a:t>333333</a:t>
            </a:r>
            <a:r>
              <a:rPr b="1" i="0" lang="es" sz="1300" u="none" cap="none" strike="noStrike">
                <a:solidFill>
                  <a:srgbClr val="FFFFFF"/>
                </a:solidFill>
                <a:latin typeface="Nunito"/>
                <a:ea typeface="Nunito"/>
                <a:cs typeface="Nunito"/>
                <a:sym typeface="Nunito"/>
              </a:rPr>
              <a:t>;</a:t>
            </a:r>
            <a:r>
              <a:rPr b="1" i="0" lang="es" sz="1300" u="none" cap="none" strike="noStrike">
                <a:solidFill>
                  <a:srgbClr val="740CE8"/>
                </a:solidFill>
                <a:latin typeface="Nunito"/>
                <a:ea typeface="Nunito"/>
                <a:cs typeface="Nunito"/>
                <a:sym typeface="Nunito"/>
              </a:rPr>
              <a:t>1000</a:t>
            </a:r>
            <a:r>
              <a:rPr b="1" i="0" lang="es" sz="1300" u="none" cap="none" strike="noStrike">
                <a:solidFill>
                  <a:srgbClr val="FFFFFF"/>
                </a:solidFill>
                <a:latin typeface="Nunito"/>
                <a:ea typeface="Nunito"/>
                <a:cs typeface="Nunito"/>
                <a:sym typeface="Nunito"/>
              </a:rPr>
              <a:t>;</a:t>
            </a:r>
            <a:endParaRPr b="1" i="0" sz="13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Nunito"/>
              <a:ea typeface="Nunito"/>
              <a:cs typeface="Nunito"/>
              <a:sym typeface="Nuni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3" name="Shape 693"/>
        <p:cNvGrpSpPr/>
        <p:nvPr/>
      </p:nvGrpSpPr>
      <p:grpSpPr>
        <a:xfrm>
          <a:off x="0" y="0"/>
          <a:ext cx="0" cy="0"/>
          <a:chOff x="0" y="0"/>
          <a:chExt cx="0" cy="0"/>
        </a:xfrm>
      </p:grpSpPr>
      <p:sp>
        <p:nvSpPr>
          <p:cNvPr id="694" name="Google Shape;694;p62"/>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PRIORIDAD </a:t>
            </a:r>
            <a:endParaRPr sz="1300">
              <a:solidFill>
                <a:srgbClr val="435E72"/>
              </a:solidFill>
              <a:latin typeface="Open Sans ExtraBold"/>
              <a:ea typeface="Open Sans ExtraBold"/>
              <a:cs typeface="Open Sans ExtraBold"/>
              <a:sym typeface="Open Sans ExtraBold"/>
            </a:endParaRPr>
          </a:p>
        </p:txBody>
      </p:sp>
      <p:sp>
        <p:nvSpPr>
          <p:cNvPr id="695" name="Google Shape;695;p62"/>
          <p:cNvSpPr txBox="1"/>
          <p:nvPr/>
        </p:nvSpPr>
        <p:spPr>
          <a:xfrm>
            <a:off x="1131285" y="1000615"/>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Datos</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graphicFrame>
        <p:nvGraphicFramePr>
          <p:cNvPr id="696" name="Google Shape;696;p62"/>
          <p:cNvGraphicFramePr/>
          <p:nvPr/>
        </p:nvGraphicFramePr>
        <p:xfrm>
          <a:off x="816640" y="1972298"/>
          <a:ext cx="3000000" cy="3000000"/>
        </p:xfrm>
        <a:graphic>
          <a:graphicData uri="http://schemas.openxmlformats.org/drawingml/2006/table">
            <a:tbl>
              <a:tblPr>
                <a:noFill/>
                <a:tableStyleId>{FAA2DDCF-9C78-4F62-8D43-D615454E3470}</a:tableStyleId>
              </a:tblPr>
              <a:tblGrid>
                <a:gridCol w="1200325"/>
                <a:gridCol w="2546025"/>
              </a:tblGrid>
              <a:tr h="599625">
                <a:tc>
                  <a:txBody>
                    <a:bodyPr/>
                    <a:lstStyle/>
                    <a:p>
                      <a:pPr indent="0" lvl="0" marL="0" marR="0" rtl="0" algn="ctr">
                        <a:lnSpc>
                          <a:spcPct val="100000"/>
                        </a:lnSpc>
                        <a:spcBef>
                          <a:spcPts val="0"/>
                        </a:spcBef>
                        <a:spcAft>
                          <a:spcPts val="0"/>
                        </a:spcAft>
                        <a:buClr>
                          <a:schemeClr val="dk1"/>
                        </a:buClr>
                        <a:buSzPts val="1000"/>
                        <a:buFont typeface="Arial"/>
                        <a:buNone/>
                      </a:pPr>
                      <a:r>
                        <a:rPr b="1" lang="es" sz="1200" u="none" cap="none" strike="noStrike">
                          <a:solidFill>
                            <a:schemeClr val="lt1"/>
                          </a:solidFill>
                          <a:latin typeface="Open Sans"/>
                          <a:ea typeface="Open Sans"/>
                          <a:cs typeface="Open Sans"/>
                          <a:sym typeface="Open Sans"/>
                        </a:rPr>
                        <a:t>Campaña</a:t>
                      </a:r>
                      <a:endParaRPr sz="1200" u="none" cap="none" strike="noStrike">
                        <a:solidFill>
                          <a:schemeClr val="lt1"/>
                        </a:solidFill>
                        <a:latin typeface="Open Sans"/>
                        <a:ea typeface="Open Sans"/>
                        <a:cs typeface="Open Sans"/>
                        <a:sym typeface="Open Sans"/>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lang="es" sz="1200" u="none" cap="none" strike="noStrike">
                          <a:solidFill>
                            <a:srgbClr val="002540"/>
                          </a:solidFill>
                          <a:latin typeface="Open Sans SemiBold"/>
                          <a:ea typeface="Open Sans SemiBold"/>
                          <a:cs typeface="Open Sans SemiBold"/>
                          <a:sym typeface="Open Sans SemiBold"/>
                        </a:rPr>
                        <a:t>test1</a:t>
                      </a:r>
                      <a:endParaRPr sz="1200" u="none" cap="none" strike="noStrike">
                        <a:solidFill>
                          <a:srgbClr val="002540"/>
                        </a:solidFill>
                        <a:latin typeface="Open Sans SemiBold"/>
                        <a:ea typeface="Open Sans SemiBold"/>
                        <a:cs typeface="Open Sans SemiBold"/>
                        <a:sym typeface="Open Sans SemiBold"/>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tcPr>
                </a:tc>
              </a:tr>
              <a:tr h="599625">
                <a:tc>
                  <a:txBody>
                    <a:bodyPr/>
                    <a:lstStyle/>
                    <a:p>
                      <a:pPr indent="0" lvl="0" marL="0" marR="0" rtl="0" algn="ctr">
                        <a:lnSpc>
                          <a:spcPct val="100000"/>
                        </a:lnSpc>
                        <a:spcBef>
                          <a:spcPts val="0"/>
                        </a:spcBef>
                        <a:spcAft>
                          <a:spcPts val="0"/>
                        </a:spcAft>
                        <a:buClr>
                          <a:schemeClr val="dk1"/>
                        </a:buClr>
                        <a:buSzPts val="1000"/>
                        <a:buFont typeface="Arial"/>
                        <a:buNone/>
                      </a:pPr>
                      <a:r>
                        <a:rPr b="1" lang="es" sz="1200" u="none" cap="none" strike="noStrike">
                          <a:solidFill>
                            <a:schemeClr val="lt1"/>
                          </a:solidFill>
                          <a:latin typeface="Open Sans"/>
                          <a:ea typeface="Open Sans"/>
                          <a:cs typeface="Open Sans"/>
                          <a:sym typeface="Open Sans"/>
                        </a:rPr>
                        <a:t>Teléfono</a:t>
                      </a:r>
                      <a:endParaRPr sz="1200" u="none" cap="none" strike="noStrike">
                        <a:solidFill>
                          <a:schemeClr val="lt1"/>
                        </a:solidFill>
                        <a:latin typeface="Open Sans"/>
                        <a:ea typeface="Open Sans"/>
                        <a:cs typeface="Open Sans"/>
                        <a:sym typeface="Open Sans"/>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lang="es" sz="1200" u="none" cap="none" strike="noStrike">
                          <a:solidFill>
                            <a:srgbClr val="002540"/>
                          </a:solidFill>
                          <a:latin typeface="Open Sans SemiBold"/>
                          <a:ea typeface="Open Sans SemiBold"/>
                          <a:cs typeface="Open Sans SemiBold"/>
                          <a:sym typeface="Open Sans SemiBold"/>
                        </a:rPr>
                        <a:t>099 344 848</a:t>
                      </a:r>
                      <a:endParaRPr sz="1200" u="none" cap="none" strike="noStrike">
                        <a:solidFill>
                          <a:srgbClr val="002540"/>
                        </a:solidFill>
                        <a:latin typeface="Open Sans SemiBold"/>
                        <a:ea typeface="Open Sans SemiBold"/>
                        <a:cs typeface="Open Sans SemiBold"/>
                        <a:sym typeface="Open Sans SemiBold"/>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tcPr>
                </a:tc>
              </a:tr>
              <a:tr h="599625">
                <a:tc>
                  <a:txBody>
                    <a:bodyPr/>
                    <a:lstStyle/>
                    <a:p>
                      <a:pPr indent="0" lvl="0" marL="0" marR="0" rtl="0" algn="ctr">
                        <a:lnSpc>
                          <a:spcPct val="100000"/>
                        </a:lnSpc>
                        <a:spcBef>
                          <a:spcPts val="0"/>
                        </a:spcBef>
                        <a:spcAft>
                          <a:spcPts val="0"/>
                        </a:spcAft>
                        <a:buClr>
                          <a:schemeClr val="dk1"/>
                        </a:buClr>
                        <a:buSzPts val="1000"/>
                        <a:buFont typeface="Arial"/>
                        <a:buNone/>
                      </a:pPr>
                      <a:r>
                        <a:rPr b="1" lang="es" sz="1200" u="none" cap="none" strike="noStrike">
                          <a:solidFill>
                            <a:schemeClr val="lt1"/>
                          </a:solidFill>
                          <a:latin typeface="Open Sans"/>
                          <a:ea typeface="Open Sans"/>
                          <a:cs typeface="Open Sans"/>
                          <a:sym typeface="Open Sans"/>
                        </a:rPr>
                        <a:t>Datos</a:t>
                      </a:r>
                      <a:endParaRPr sz="1200" u="none" cap="none" strike="noStrike">
                        <a:solidFill>
                          <a:schemeClr val="lt1"/>
                        </a:solidFill>
                        <a:latin typeface="Open Sans"/>
                        <a:ea typeface="Open Sans"/>
                        <a:cs typeface="Open Sans"/>
                        <a:sym typeface="Open Sans"/>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lang="es" sz="1200" u="none" cap="none" strike="noStrike">
                          <a:solidFill>
                            <a:srgbClr val="002540"/>
                          </a:solidFill>
                          <a:latin typeface="Open Sans SemiBold"/>
                          <a:ea typeface="Open Sans SemiBold"/>
                          <a:cs typeface="Open Sans SemiBold"/>
                          <a:sym typeface="Open Sans SemiBold"/>
                        </a:rPr>
                        <a:t>variable=value1:variable=value2</a:t>
                      </a:r>
                      <a:endParaRPr sz="1200" u="none" cap="none" strike="noStrike">
                        <a:solidFill>
                          <a:srgbClr val="002540"/>
                        </a:solidFill>
                        <a:latin typeface="Open Sans SemiBold"/>
                        <a:ea typeface="Open Sans SemiBold"/>
                        <a:cs typeface="Open Sans SemiBold"/>
                        <a:sym typeface="Open Sans SemiBold"/>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tcPr>
                </a:tc>
              </a:tr>
              <a:tr h="599625">
                <a:tc>
                  <a:txBody>
                    <a:bodyPr/>
                    <a:lstStyle/>
                    <a:p>
                      <a:pPr indent="0" lvl="0" marL="0" marR="0" rtl="0" algn="ctr">
                        <a:lnSpc>
                          <a:spcPct val="100000"/>
                        </a:lnSpc>
                        <a:spcBef>
                          <a:spcPts val="0"/>
                        </a:spcBef>
                        <a:spcAft>
                          <a:spcPts val="0"/>
                        </a:spcAft>
                        <a:buClr>
                          <a:schemeClr val="dk1"/>
                        </a:buClr>
                        <a:buSzPts val="1000"/>
                        <a:buFont typeface="Arial"/>
                        <a:buNone/>
                      </a:pPr>
                      <a:r>
                        <a:rPr b="1" lang="es" sz="1200" u="none" cap="none" strike="noStrike">
                          <a:solidFill>
                            <a:schemeClr val="lt1"/>
                          </a:solidFill>
                          <a:latin typeface="Open Sans"/>
                          <a:ea typeface="Open Sans"/>
                          <a:cs typeface="Open Sans"/>
                          <a:sym typeface="Open Sans"/>
                        </a:rPr>
                        <a:t>Números alternativos</a:t>
                      </a:r>
                      <a:endParaRPr sz="1200" u="none" cap="none" strike="noStrike">
                        <a:solidFill>
                          <a:schemeClr val="lt1"/>
                        </a:solidFill>
                        <a:latin typeface="Open Sans"/>
                        <a:ea typeface="Open Sans"/>
                        <a:cs typeface="Open Sans"/>
                        <a:sym typeface="Open Sans"/>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lang="es" sz="1200" u="none" cap="none" strike="noStrike">
                          <a:solidFill>
                            <a:srgbClr val="002540"/>
                          </a:solidFill>
                          <a:latin typeface="Open Sans SemiBold"/>
                          <a:ea typeface="Open Sans SemiBold"/>
                          <a:cs typeface="Open Sans SemiBold"/>
                          <a:sym typeface="Open Sans SemiBold"/>
                        </a:rPr>
                        <a:t>099111111: 099121212</a:t>
                      </a:r>
                      <a:endParaRPr sz="1200" u="none" cap="none" strike="noStrike">
                        <a:solidFill>
                          <a:srgbClr val="002540"/>
                        </a:solidFill>
                        <a:latin typeface="Open Sans SemiBold"/>
                        <a:ea typeface="Open Sans SemiBold"/>
                        <a:cs typeface="Open Sans SemiBold"/>
                        <a:sym typeface="Open Sans SemiBold"/>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tcPr>
                </a:tc>
              </a:tr>
              <a:tr h="599625">
                <a:tc>
                  <a:txBody>
                    <a:bodyPr/>
                    <a:lstStyle/>
                    <a:p>
                      <a:pPr indent="0" lvl="0" marL="0" marR="0" rtl="0" algn="ctr">
                        <a:lnSpc>
                          <a:spcPct val="100000"/>
                        </a:lnSpc>
                        <a:spcBef>
                          <a:spcPts val="0"/>
                        </a:spcBef>
                        <a:spcAft>
                          <a:spcPts val="0"/>
                        </a:spcAft>
                        <a:buClr>
                          <a:schemeClr val="dk1"/>
                        </a:buClr>
                        <a:buSzPts val="1000"/>
                        <a:buFont typeface="Arial"/>
                        <a:buNone/>
                      </a:pPr>
                      <a:r>
                        <a:rPr b="1" lang="es" sz="1200" u="none" cap="none" strike="noStrike">
                          <a:solidFill>
                            <a:schemeClr val="lt1"/>
                          </a:solidFill>
                          <a:latin typeface="Open Sans"/>
                          <a:ea typeface="Open Sans"/>
                          <a:cs typeface="Open Sans"/>
                          <a:sym typeface="Open Sans"/>
                        </a:rPr>
                        <a:t>Prioridad</a:t>
                      </a:r>
                      <a:endParaRPr sz="1200" u="none" cap="none" strike="noStrike">
                        <a:solidFill>
                          <a:schemeClr val="lt1"/>
                        </a:solidFill>
                        <a:latin typeface="Open Sans"/>
                        <a:ea typeface="Open Sans"/>
                        <a:cs typeface="Open Sans"/>
                        <a:sym typeface="Open Sans"/>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lang="es" sz="1200" u="none" cap="none" strike="noStrike">
                          <a:solidFill>
                            <a:srgbClr val="002540"/>
                          </a:solidFill>
                          <a:latin typeface="Open Sans SemiBold"/>
                          <a:ea typeface="Open Sans SemiBold"/>
                          <a:cs typeface="Open Sans SemiBold"/>
                          <a:sym typeface="Open Sans SemiBold"/>
                        </a:rPr>
                        <a:t>9999</a:t>
                      </a:r>
                      <a:endParaRPr sz="1200" u="none" cap="none" strike="noStrike">
                        <a:solidFill>
                          <a:srgbClr val="002540"/>
                        </a:solidFill>
                        <a:latin typeface="Open Sans SemiBold"/>
                        <a:ea typeface="Open Sans SemiBold"/>
                        <a:cs typeface="Open Sans SemiBold"/>
                        <a:sym typeface="Open Sans SemiBold"/>
                      </a:endParaRPr>
                    </a:p>
                  </a:txBody>
                  <a:tcPr marT="91450" marB="91450" marR="91400" marL="91400" anchor="ctr">
                    <a:lnL cap="flat" cmpd="sng" w="38100">
                      <a:solidFill>
                        <a:srgbClr val="0095FF"/>
                      </a:solidFill>
                      <a:prstDash val="solid"/>
                      <a:round/>
                      <a:headEnd len="sm" w="sm" type="none"/>
                      <a:tailEnd len="sm" w="sm" type="none"/>
                    </a:lnL>
                    <a:lnR cap="flat" cmpd="sng" w="38100">
                      <a:solidFill>
                        <a:srgbClr val="0095FF"/>
                      </a:solidFill>
                      <a:prstDash val="solid"/>
                      <a:round/>
                      <a:headEnd len="sm" w="sm" type="none"/>
                      <a:tailEnd len="sm" w="sm" type="none"/>
                    </a:lnR>
                    <a:lnT cap="flat" cmpd="sng" w="38100">
                      <a:solidFill>
                        <a:srgbClr val="0095FF"/>
                      </a:solidFill>
                      <a:prstDash val="solid"/>
                      <a:round/>
                      <a:headEnd len="sm" w="sm" type="none"/>
                      <a:tailEnd len="sm" w="sm" type="none"/>
                    </a:lnT>
                    <a:lnB cap="flat" cmpd="sng" w="38100">
                      <a:solidFill>
                        <a:srgbClr val="0095FF"/>
                      </a:solidFill>
                      <a:prstDash val="solid"/>
                      <a:round/>
                      <a:headEnd len="sm" w="sm" type="none"/>
                      <a:tailEnd len="sm" w="sm" type="none"/>
                    </a:lnB>
                  </a:tcPr>
                </a:tc>
              </a:tr>
            </a:tbl>
          </a:graphicData>
        </a:graphic>
      </p:graphicFrame>
      <p:sp>
        <p:nvSpPr>
          <p:cNvPr id="697" name="Google Shape;697;p62"/>
          <p:cNvSpPr/>
          <p:nvPr/>
        </p:nvSpPr>
        <p:spPr>
          <a:xfrm>
            <a:off x="6370941" y="2243823"/>
            <a:ext cx="7061400" cy="42897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62"/>
          <p:cNvSpPr txBox="1"/>
          <p:nvPr/>
        </p:nvSpPr>
        <p:spPr>
          <a:xfrm>
            <a:off x="6497701" y="2522601"/>
            <a:ext cx="6317400" cy="384900"/>
          </a:xfrm>
          <a:prstGeom prst="rect">
            <a:avLst/>
          </a:prstGeom>
          <a:solidFill>
            <a:srgbClr val="00254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chemeClr val="lt1"/>
                </a:solidFill>
                <a:latin typeface="Open Sans SemiBold"/>
                <a:ea typeface="Open Sans SemiBold"/>
                <a:cs typeface="Open Sans SemiBold"/>
                <a:sym typeface="Open Sans SemiBold"/>
              </a:rPr>
              <a:t>test1;098789334;var1=val1:var2=val2:;091345675:098789543;9999;1001</a:t>
            </a:r>
            <a:endParaRPr i="0" sz="1300" u="none" cap="none" strike="noStrike">
              <a:solidFill>
                <a:schemeClr val="lt1"/>
              </a:solidFill>
              <a:latin typeface="Open Sans SemiBold"/>
              <a:ea typeface="Open Sans SemiBold"/>
              <a:cs typeface="Open Sans SemiBold"/>
              <a:sym typeface="Open Sans SemiBold"/>
            </a:endParaRPr>
          </a:p>
        </p:txBody>
      </p:sp>
      <p:sp>
        <p:nvSpPr>
          <p:cNvPr id="699" name="Google Shape;699;p62"/>
          <p:cNvSpPr/>
          <p:nvPr/>
        </p:nvSpPr>
        <p:spPr>
          <a:xfrm>
            <a:off x="6026282" y="2243823"/>
            <a:ext cx="344700" cy="4289700"/>
          </a:xfrm>
          <a:prstGeom prst="rect">
            <a:avLst/>
          </a:prstGeom>
          <a:solidFill>
            <a:srgbClr val="002540">
              <a:alpha val="781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62"/>
          <p:cNvSpPr/>
          <p:nvPr/>
        </p:nvSpPr>
        <p:spPr>
          <a:xfrm>
            <a:off x="5873900" y="2243823"/>
            <a:ext cx="159600" cy="42897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62"/>
          <p:cNvSpPr txBox="1"/>
          <p:nvPr/>
        </p:nvSpPr>
        <p:spPr>
          <a:xfrm>
            <a:off x="6033431" y="2530403"/>
            <a:ext cx="3375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i="0" lang="es" sz="1200" u="none" cap="none" strike="noStrike">
                <a:solidFill>
                  <a:schemeClr val="lt1"/>
                </a:solidFill>
                <a:latin typeface="Open Sans SemiBold"/>
                <a:ea typeface="Open Sans SemiBold"/>
                <a:cs typeface="Open Sans SemiBold"/>
                <a:sym typeface="Open Sans SemiBold"/>
              </a:rPr>
              <a:t>1</a:t>
            </a:r>
            <a:endParaRPr i="0" sz="1200" u="none" cap="none" strike="noStrike">
              <a:solidFill>
                <a:schemeClr val="lt1"/>
              </a:solidFill>
              <a:latin typeface="Open Sans SemiBold"/>
              <a:ea typeface="Open Sans SemiBold"/>
              <a:cs typeface="Open Sans SemiBold"/>
              <a:sym typeface="Open Sans SemiBold"/>
            </a:endParaRPr>
          </a:p>
        </p:txBody>
      </p:sp>
      <p:sp>
        <p:nvSpPr>
          <p:cNvPr id="702" name="Google Shape;702;p62"/>
          <p:cNvSpPr txBox="1"/>
          <p:nvPr/>
        </p:nvSpPr>
        <p:spPr>
          <a:xfrm>
            <a:off x="6370985" y="1000615"/>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Formato .CSV</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6" name="Shape 706"/>
        <p:cNvGrpSpPr/>
        <p:nvPr/>
      </p:nvGrpSpPr>
      <p:grpSpPr>
        <a:xfrm>
          <a:off x="0" y="0"/>
          <a:ext cx="0" cy="0"/>
          <a:chOff x="0" y="0"/>
          <a:chExt cx="0" cy="0"/>
        </a:xfrm>
      </p:grpSpPr>
      <p:sp>
        <p:nvSpPr>
          <p:cNvPr id="707" name="Google Shape;707;p63"/>
          <p:cNvSpPr txBox="1"/>
          <p:nvPr/>
        </p:nvSpPr>
        <p:spPr>
          <a:xfrm>
            <a:off x="1000000" y="13090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Al cargar una lista es posible </a:t>
            </a:r>
            <a:r>
              <a:rPr b="1" lang="es" sz="1300">
                <a:solidFill>
                  <a:srgbClr val="002540"/>
                </a:solidFill>
                <a:latin typeface="Open Sans"/>
                <a:ea typeface="Open Sans"/>
                <a:cs typeface="Open Sans"/>
                <a:sym typeface="Open Sans"/>
              </a:rPr>
              <a:t>asignar un porcentaje de prioridad a una lista sobre la otra, o asignar prioridad entre diferentes contactos</a:t>
            </a:r>
            <a:r>
              <a:rPr lang="es" sz="1300">
                <a:solidFill>
                  <a:srgbClr val="002540"/>
                </a:solidFill>
                <a:latin typeface="Open Sans"/>
                <a:ea typeface="Open Sans"/>
                <a:cs typeface="Open Sans"/>
                <a:sym typeface="Open Sans"/>
              </a:rPr>
              <a:t> dentro de una lista en particular.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En otras palabras, es posible darle a una lista prioridad sobre otra y, dentro de una lista en particular, darle prioridad a un contacto sobre otro.</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708" name="Google Shape;708;p63"/>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PRIORIDAD </a:t>
            </a:r>
            <a:endParaRPr sz="1300">
              <a:solidFill>
                <a:srgbClr val="435E72"/>
              </a:solidFill>
              <a:latin typeface="Open Sans ExtraBold"/>
              <a:ea typeface="Open Sans ExtraBold"/>
              <a:cs typeface="Open Sans ExtraBold"/>
              <a:sym typeface="Open Sans ExtraBold"/>
            </a:endParaRPr>
          </a:p>
        </p:txBody>
      </p:sp>
      <p:pic>
        <p:nvPicPr>
          <p:cNvPr id="709" name="Google Shape;709;p63"/>
          <p:cNvPicPr preferRelativeResize="0"/>
          <p:nvPr/>
        </p:nvPicPr>
        <p:blipFill rotWithShape="1">
          <a:blip r:embed="rId4">
            <a:alphaModFix/>
          </a:blip>
          <a:srcRect b="5453" l="0" r="0" t="5444"/>
          <a:stretch/>
        </p:blipFill>
        <p:spPr>
          <a:xfrm>
            <a:off x="6993092" y="1506118"/>
            <a:ext cx="4971957" cy="5099261"/>
          </a:xfrm>
          <a:prstGeom prst="rect">
            <a:avLst/>
          </a:prstGeom>
          <a:noFill/>
          <a:ln>
            <a:noFill/>
          </a:ln>
        </p:spPr>
      </p:pic>
      <p:grpSp>
        <p:nvGrpSpPr>
          <p:cNvPr id="710" name="Google Shape;710;p63"/>
          <p:cNvGrpSpPr/>
          <p:nvPr/>
        </p:nvGrpSpPr>
        <p:grpSpPr>
          <a:xfrm>
            <a:off x="964162" y="5288997"/>
            <a:ext cx="4703670" cy="1552839"/>
            <a:chOff x="952877" y="3847085"/>
            <a:chExt cx="4407900" cy="2471100"/>
          </a:xfrm>
        </p:grpSpPr>
        <p:sp>
          <p:nvSpPr>
            <p:cNvPr id="711" name="Google Shape;711;p63"/>
            <p:cNvSpPr/>
            <p:nvPr/>
          </p:nvSpPr>
          <p:spPr>
            <a:xfrm>
              <a:off x="952877" y="3847085"/>
              <a:ext cx="4407900" cy="24711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712" name="Google Shape;712;p63"/>
            <p:cNvSpPr txBox="1"/>
            <p:nvPr/>
          </p:nvSpPr>
          <p:spPr>
            <a:xfrm>
              <a:off x="1175169" y="4182477"/>
              <a:ext cx="3963300" cy="15675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3B4D"/>
                  </a:solidFill>
                  <a:latin typeface="Open Sans"/>
                  <a:ea typeface="Open Sans"/>
                  <a:cs typeface="Open Sans"/>
                  <a:sym typeface="Open Sans"/>
                </a:rPr>
                <a:t>Nota: Si se elimina una lista con Prioridad, esta se redistribuye entre las demás listas que quedan activas. </a:t>
              </a:r>
              <a:endParaRPr b="1" i="0" sz="13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6" name="Shape 716"/>
        <p:cNvGrpSpPr/>
        <p:nvPr/>
      </p:nvGrpSpPr>
      <p:grpSpPr>
        <a:xfrm>
          <a:off x="0" y="0"/>
          <a:ext cx="0" cy="0"/>
          <a:chOff x="0" y="0"/>
          <a:chExt cx="0" cy="0"/>
        </a:xfrm>
      </p:grpSpPr>
      <p:sp>
        <p:nvSpPr>
          <p:cNvPr id="717" name="Google Shape;717;p64"/>
          <p:cNvSpPr txBox="1"/>
          <p:nvPr/>
        </p:nvSpPr>
        <p:spPr>
          <a:xfrm>
            <a:off x="1000000" y="1462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Para darle prioridad a una lista sobre otra </a:t>
            </a:r>
            <a:r>
              <a:rPr b="1" lang="es" sz="1300">
                <a:solidFill>
                  <a:srgbClr val="002540"/>
                </a:solidFill>
                <a:latin typeface="Open Sans"/>
                <a:ea typeface="Open Sans"/>
                <a:cs typeface="Open Sans"/>
                <a:sym typeface="Open Sans"/>
              </a:rPr>
              <a:t>se debe cambiar el porcentaje en la columna ‘Prioridad’</a:t>
            </a:r>
            <a:r>
              <a:rPr lang="es" sz="1300">
                <a:solidFill>
                  <a:srgbClr val="002540"/>
                </a:solidFill>
                <a:latin typeface="Open Sans"/>
                <a:ea typeface="Open Sans"/>
                <a:cs typeface="Open Sans"/>
                <a:sym typeface="Open Sans"/>
              </a:rPr>
              <a:t>. Es posible cambiar la forma en la que se distribuyen estos porcentajes siempre y cuando la suma de todas las listas activas sea igual a 100%. </a:t>
            </a:r>
            <a:endParaRPr b="1"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718" name="Google Shape;718;p64"/>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PRIORIDAD EN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sp>
        <p:nvSpPr>
          <p:cNvPr id="719" name="Google Shape;719;p64"/>
          <p:cNvSpPr txBox="1"/>
          <p:nvPr/>
        </p:nvSpPr>
        <p:spPr>
          <a:xfrm>
            <a:off x="1131285" y="1000615"/>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Prioridad de listas</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grpSp>
        <p:nvGrpSpPr>
          <p:cNvPr id="720" name="Google Shape;720;p64"/>
          <p:cNvGrpSpPr/>
          <p:nvPr/>
        </p:nvGrpSpPr>
        <p:grpSpPr>
          <a:xfrm>
            <a:off x="7944919" y="1423289"/>
            <a:ext cx="4701683" cy="1625495"/>
            <a:chOff x="-73430" y="4664172"/>
            <a:chExt cx="5656500" cy="1855800"/>
          </a:xfrm>
        </p:grpSpPr>
        <p:sp>
          <p:nvSpPr>
            <p:cNvPr id="721" name="Google Shape;721;p64"/>
            <p:cNvSpPr/>
            <p:nvPr/>
          </p:nvSpPr>
          <p:spPr>
            <a:xfrm>
              <a:off x="-73430" y="4664172"/>
              <a:ext cx="5656500" cy="1855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Open Sans"/>
                <a:ea typeface="Open Sans"/>
                <a:cs typeface="Open Sans"/>
                <a:sym typeface="Open Sans"/>
              </a:endParaRPr>
            </a:p>
          </p:txBody>
        </p:sp>
        <p:sp>
          <p:nvSpPr>
            <p:cNvPr id="722" name="Google Shape;722;p64"/>
            <p:cNvSpPr txBox="1"/>
            <p:nvPr/>
          </p:nvSpPr>
          <p:spPr>
            <a:xfrm>
              <a:off x="243214" y="4858425"/>
              <a:ext cx="5023200" cy="14673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400"/>
                <a:buFont typeface="Arial"/>
                <a:buNone/>
              </a:pPr>
              <a:r>
                <a:rPr b="1" i="0" lang="es" sz="1300" u="none" cap="none" strike="noStrike">
                  <a:solidFill>
                    <a:srgbClr val="003B4D"/>
                  </a:solidFill>
                  <a:latin typeface="Open Sans"/>
                  <a:ea typeface="Open Sans"/>
                  <a:cs typeface="Open Sans"/>
                  <a:sym typeface="Open Sans"/>
                </a:rPr>
                <a:t>Nota: </a:t>
              </a:r>
              <a:r>
                <a:rPr i="0" lang="es" sz="1300" u="none" cap="none" strike="noStrike">
                  <a:solidFill>
                    <a:srgbClr val="003B4D"/>
                  </a:solidFill>
                  <a:latin typeface="Open Sans"/>
                  <a:ea typeface="Open Sans"/>
                  <a:cs typeface="Open Sans"/>
                  <a:sym typeface="Open Sans"/>
                </a:rPr>
                <a:t>La primera lista cargada en el marcador y a la campaña tendrá, por defecto, prioridad 100%, lo cual puede ser cambiado en el futuro al añadir otra lista.</a:t>
              </a:r>
              <a:endParaRPr i="0" sz="1300" u="none" cap="none" strike="noStrike">
                <a:solidFill>
                  <a:srgbClr val="000000"/>
                </a:solidFill>
                <a:latin typeface="Open Sans"/>
                <a:ea typeface="Open Sans"/>
                <a:cs typeface="Open Sans"/>
                <a:sym typeface="Open Sans"/>
              </a:endParaRPr>
            </a:p>
          </p:txBody>
        </p:sp>
      </p:grpSp>
      <p:pic>
        <p:nvPicPr>
          <p:cNvPr id="723" name="Google Shape;723;p64"/>
          <p:cNvPicPr preferRelativeResize="0"/>
          <p:nvPr/>
        </p:nvPicPr>
        <p:blipFill rotWithShape="1">
          <a:blip r:embed="rId4">
            <a:alphaModFix/>
          </a:blip>
          <a:srcRect b="13726" l="0" r="0" t="0"/>
          <a:stretch/>
        </p:blipFill>
        <p:spPr>
          <a:xfrm>
            <a:off x="2434550" y="3668100"/>
            <a:ext cx="9040826" cy="3893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¿CÓMO FUNCIONAN?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01" name="Google Shape;101;p20"/>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Cuando los marcadores son ejecutados por el sistema, este marca los números que el marcador debe llamar de la base de datos que tiene cargada, y qué hacer en caso de que sucedan los siguientes escenarios: la llamada sea derivada a buzón de voz, de ocupado o sea no atendida.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Asimismo, es posible configurar el tiempo que debe esperar el marcador antes de cortar la llamada y tipificarla como no atendida, ocupado, entre otros.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¿Lo mejor? Si la llamada figura como perdida, no atendida, puesta en espera, enviada a buzón de voz o fuera de servicio; </a:t>
            </a:r>
            <a:r>
              <a:rPr b="1" lang="es" sz="1300">
                <a:solidFill>
                  <a:srgbClr val="002540"/>
                </a:solidFill>
                <a:latin typeface="Open Sans"/>
                <a:ea typeface="Open Sans"/>
                <a:cs typeface="Open Sans"/>
                <a:sym typeface="Open Sans"/>
              </a:rPr>
              <a:t>el marcador se encargará de llamar de vuelta al contacto.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02" name="Google Shape;102;p20"/>
          <p:cNvPicPr preferRelativeResize="0"/>
          <p:nvPr/>
        </p:nvPicPr>
        <p:blipFill rotWithShape="1">
          <a:blip r:embed="rId4">
            <a:alphaModFix/>
          </a:blip>
          <a:srcRect b="0" l="0" r="0" t="2219"/>
          <a:stretch/>
        </p:blipFill>
        <p:spPr>
          <a:xfrm>
            <a:off x="6348025" y="1759650"/>
            <a:ext cx="6630151" cy="46801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7" name="Shape 727"/>
        <p:cNvGrpSpPr/>
        <p:nvPr/>
      </p:nvGrpSpPr>
      <p:grpSpPr>
        <a:xfrm>
          <a:off x="0" y="0"/>
          <a:ext cx="0" cy="0"/>
          <a:chOff x="0" y="0"/>
          <a:chExt cx="0" cy="0"/>
        </a:xfrm>
      </p:grpSpPr>
      <p:sp>
        <p:nvSpPr>
          <p:cNvPr id="728" name="Google Shape;728;p65"/>
          <p:cNvSpPr txBox="1"/>
          <p:nvPr/>
        </p:nvSpPr>
        <p:spPr>
          <a:xfrm>
            <a:off x="1000000" y="12196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3B4D"/>
                </a:solidFill>
                <a:latin typeface="Open Sans"/>
                <a:ea typeface="Open Sans"/>
                <a:cs typeface="Open Sans"/>
                <a:sym typeface="Open Sans"/>
              </a:rPr>
              <a:t>uContact brinda la posibilidad de mezclar listas, permitiendo así mantener altos porcentajes de contactabilidad en el Contact Center y a los agentes tener un tiempo entre llamadas corto (o promedio). La </a:t>
            </a:r>
            <a:r>
              <a:rPr b="1" lang="es" sz="1300">
                <a:solidFill>
                  <a:srgbClr val="003B4D"/>
                </a:solidFill>
                <a:latin typeface="Open Sans"/>
                <a:ea typeface="Open Sans"/>
                <a:cs typeface="Open Sans"/>
                <a:sym typeface="Open Sans"/>
              </a:rPr>
              <a:t>función de mezclado de listas asigna a los marcadores diferentes porcentajes de marcado (Prioridad) para cada lista.</a:t>
            </a:r>
            <a:r>
              <a:rPr lang="es" sz="1300">
                <a:solidFill>
                  <a:srgbClr val="003B4D"/>
                </a:solidFill>
                <a:latin typeface="Open Sans"/>
                <a:ea typeface="Open Sans"/>
                <a:cs typeface="Open Sans"/>
                <a:sym typeface="Open Sans"/>
              </a:rPr>
              <a:t>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3B4D"/>
                </a:solidFill>
                <a:latin typeface="Open Sans"/>
                <a:ea typeface="Open Sans"/>
                <a:cs typeface="Open Sans"/>
                <a:sym typeface="Open Sans"/>
              </a:rPr>
              <a:t>Esto quiere decir que, por ejemplo, si se tienen dos listas, una con 20% de Prioridad y otra con 80%; y un marcador tiene que hacer 100 llamadas para mantener a sus 10 agentes ocupados, tomará dos contactos de la lista de 20% de Prioridad y 8 de la otra. </a:t>
            </a:r>
            <a:endParaRPr b="1"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729" name="Google Shape;729;p65"/>
          <p:cNvSpPr txBox="1"/>
          <p:nvPr>
            <p:ph type="title"/>
          </p:nvPr>
        </p:nvSpPr>
        <p:spPr>
          <a:xfrm>
            <a:off x="866400" y="90900"/>
            <a:ext cx="5967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PRIORIDAD EN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MEZCLADO DE LISTAS</a:t>
            </a:r>
            <a:endParaRPr sz="1300">
              <a:solidFill>
                <a:srgbClr val="435E72"/>
              </a:solidFill>
              <a:latin typeface="Open Sans ExtraBold"/>
              <a:ea typeface="Open Sans ExtraBold"/>
              <a:cs typeface="Open Sans ExtraBold"/>
              <a:sym typeface="Open Sans ExtraBold"/>
            </a:endParaRPr>
          </a:p>
        </p:txBody>
      </p:sp>
      <p:pic>
        <p:nvPicPr>
          <p:cNvPr id="730" name="Google Shape;730;p65"/>
          <p:cNvPicPr preferRelativeResize="0"/>
          <p:nvPr/>
        </p:nvPicPr>
        <p:blipFill rotWithShape="1">
          <a:blip r:embed="rId4">
            <a:alphaModFix/>
          </a:blip>
          <a:srcRect b="0" l="0" r="0" t="0"/>
          <a:stretch/>
        </p:blipFill>
        <p:spPr>
          <a:xfrm rot="-645310">
            <a:off x="7030193" y="1510684"/>
            <a:ext cx="2263030" cy="2834756"/>
          </a:xfrm>
          <a:prstGeom prst="rect">
            <a:avLst/>
          </a:prstGeom>
          <a:noFill/>
          <a:ln>
            <a:noFill/>
          </a:ln>
        </p:spPr>
      </p:pic>
      <p:pic>
        <p:nvPicPr>
          <p:cNvPr id="731" name="Google Shape;731;p65"/>
          <p:cNvPicPr preferRelativeResize="0"/>
          <p:nvPr/>
        </p:nvPicPr>
        <p:blipFill rotWithShape="1">
          <a:blip r:embed="rId4">
            <a:alphaModFix/>
          </a:blip>
          <a:srcRect b="0" l="0" r="0" t="0"/>
          <a:stretch/>
        </p:blipFill>
        <p:spPr>
          <a:xfrm rot="-645310">
            <a:off x="10046201" y="1510684"/>
            <a:ext cx="2263030" cy="2834756"/>
          </a:xfrm>
          <a:prstGeom prst="rect">
            <a:avLst/>
          </a:prstGeom>
          <a:noFill/>
          <a:ln>
            <a:noFill/>
          </a:ln>
        </p:spPr>
      </p:pic>
      <p:sp>
        <p:nvSpPr>
          <p:cNvPr id="732" name="Google Shape;732;p65"/>
          <p:cNvSpPr txBox="1"/>
          <p:nvPr/>
        </p:nvSpPr>
        <p:spPr>
          <a:xfrm>
            <a:off x="7261254" y="5236833"/>
            <a:ext cx="1676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i="0" lang="es" sz="2700" u="none" cap="none" strike="noStrike">
                <a:solidFill>
                  <a:srgbClr val="002540"/>
                </a:solidFill>
                <a:latin typeface="Open Sans ExtraBold"/>
                <a:ea typeface="Open Sans ExtraBold"/>
                <a:cs typeface="Open Sans ExtraBold"/>
                <a:sym typeface="Open Sans ExtraBold"/>
              </a:rPr>
              <a:t>20%</a:t>
            </a:r>
            <a:endParaRPr i="0" sz="2700" u="none" cap="none" strike="noStrike">
              <a:solidFill>
                <a:srgbClr val="002540"/>
              </a:solidFill>
              <a:latin typeface="Open Sans ExtraBold"/>
              <a:ea typeface="Open Sans ExtraBold"/>
              <a:cs typeface="Open Sans ExtraBold"/>
              <a:sym typeface="Open Sans ExtraBold"/>
            </a:endParaRPr>
          </a:p>
        </p:txBody>
      </p:sp>
      <p:sp>
        <p:nvSpPr>
          <p:cNvPr id="733" name="Google Shape;733;p65"/>
          <p:cNvSpPr txBox="1"/>
          <p:nvPr/>
        </p:nvSpPr>
        <p:spPr>
          <a:xfrm>
            <a:off x="10290100" y="5236833"/>
            <a:ext cx="1676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i="0" lang="es" sz="2700" u="none" cap="none" strike="noStrike">
                <a:solidFill>
                  <a:srgbClr val="002540"/>
                </a:solidFill>
                <a:latin typeface="Open Sans ExtraBold"/>
                <a:ea typeface="Open Sans ExtraBold"/>
                <a:cs typeface="Open Sans ExtraBold"/>
                <a:sym typeface="Open Sans ExtraBold"/>
              </a:rPr>
              <a:t>80%</a:t>
            </a:r>
            <a:endParaRPr i="0" sz="2700" u="none" cap="none" strike="noStrike">
              <a:solidFill>
                <a:srgbClr val="002540"/>
              </a:solidFill>
              <a:latin typeface="Open Sans ExtraBold"/>
              <a:ea typeface="Open Sans ExtraBold"/>
              <a:cs typeface="Open Sans ExtraBold"/>
              <a:sym typeface="Open Sans ExtraBold"/>
            </a:endParaRPr>
          </a:p>
        </p:txBody>
      </p:sp>
      <p:pic>
        <p:nvPicPr>
          <p:cNvPr id="734" name="Google Shape;734;p65"/>
          <p:cNvPicPr preferRelativeResize="0"/>
          <p:nvPr/>
        </p:nvPicPr>
        <p:blipFill rotWithShape="1">
          <a:blip r:embed="rId5">
            <a:alphaModFix/>
          </a:blip>
          <a:srcRect b="9500" l="5400" r="83563" t="22927"/>
          <a:stretch/>
        </p:blipFill>
        <p:spPr>
          <a:xfrm>
            <a:off x="8857863" y="4378221"/>
            <a:ext cx="1448799" cy="2660104"/>
          </a:xfrm>
          <a:prstGeom prst="rect">
            <a:avLst/>
          </a:prstGeom>
          <a:noFill/>
          <a:ln>
            <a:noFill/>
          </a:ln>
        </p:spPr>
      </p:pic>
      <p:sp>
        <p:nvSpPr>
          <p:cNvPr id="735" name="Google Shape;735;p65"/>
          <p:cNvSpPr txBox="1"/>
          <p:nvPr/>
        </p:nvSpPr>
        <p:spPr>
          <a:xfrm>
            <a:off x="7251529" y="939995"/>
            <a:ext cx="16767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i="0" lang="es" sz="2300" u="none" cap="none" strike="noStrike">
                <a:solidFill>
                  <a:srgbClr val="002540"/>
                </a:solidFill>
                <a:latin typeface="Open Sans ExtraBold"/>
                <a:ea typeface="Open Sans ExtraBold"/>
                <a:cs typeface="Open Sans ExtraBold"/>
                <a:sym typeface="Open Sans ExtraBold"/>
              </a:rPr>
              <a:t>List 1</a:t>
            </a:r>
            <a:endParaRPr i="0" sz="2300" u="none" cap="none" strike="noStrike">
              <a:solidFill>
                <a:srgbClr val="002540"/>
              </a:solidFill>
              <a:latin typeface="Open Sans ExtraBold"/>
              <a:ea typeface="Open Sans ExtraBold"/>
              <a:cs typeface="Open Sans ExtraBold"/>
              <a:sym typeface="Open Sans ExtraBold"/>
            </a:endParaRPr>
          </a:p>
        </p:txBody>
      </p:sp>
      <p:sp>
        <p:nvSpPr>
          <p:cNvPr id="736" name="Google Shape;736;p65"/>
          <p:cNvSpPr txBox="1"/>
          <p:nvPr/>
        </p:nvSpPr>
        <p:spPr>
          <a:xfrm>
            <a:off x="10280375" y="939995"/>
            <a:ext cx="16767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i="0" lang="es" sz="2300" u="none" cap="none" strike="noStrike">
                <a:solidFill>
                  <a:srgbClr val="002540"/>
                </a:solidFill>
                <a:latin typeface="Open Sans ExtraBold"/>
                <a:ea typeface="Open Sans ExtraBold"/>
                <a:cs typeface="Open Sans ExtraBold"/>
                <a:sym typeface="Open Sans ExtraBold"/>
              </a:rPr>
              <a:t>List 2</a:t>
            </a:r>
            <a:endParaRPr i="0" sz="2300" u="none" cap="none" strike="noStrike">
              <a:solidFill>
                <a:srgbClr val="002540"/>
              </a:solidFill>
              <a:latin typeface="Open Sans ExtraBold"/>
              <a:ea typeface="Open Sans ExtraBold"/>
              <a:cs typeface="Open Sans ExtraBold"/>
              <a:sym typeface="Open Sans ExtraBold"/>
            </a:endParaRPr>
          </a:p>
        </p:txBody>
      </p:sp>
      <p:sp>
        <p:nvSpPr>
          <p:cNvPr id="737" name="Google Shape;737;p65"/>
          <p:cNvSpPr/>
          <p:nvPr/>
        </p:nvSpPr>
        <p:spPr>
          <a:xfrm>
            <a:off x="7944000" y="4135825"/>
            <a:ext cx="203400" cy="982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65"/>
          <p:cNvSpPr/>
          <p:nvPr/>
        </p:nvSpPr>
        <p:spPr>
          <a:xfrm>
            <a:off x="11017025" y="4135825"/>
            <a:ext cx="203400" cy="982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65"/>
          <p:cNvSpPr/>
          <p:nvPr/>
        </p:nvSpPr>
        <p:spPr>
          <a:xfrm>
            <a:off x="11017025" y="5868025"/>
            <a:ext cx="203400" cy="4155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65"/>
          <p:cNvSpPr/>
          <p:nvPr/>
        </p:nvSpPr>
        <p:spPr>
          <a:xfrm>
            <a:off x="7944000" y="5868025"/>
            <a:ext cx="203400" cy="4155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65"/>
          <p:cNvSpPr/>
          <p:nvPr/>
        </p:nvSpPr>
        <p:spPr>
          <a:xfrm rot="5400000">
            <a:off x="8220250" y="6007375"/>
            <a:ext cx="203400" cy="7557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65"/>
          <p:cNvSpPr/>
          <p:nvPr/>
        </p:nvSpPr>
        <p:spPr>
          <a:xfrm rot="5400000">
            <a:off x="10740875" y="6007375"/>
            <a:ext cx="203400" cy="7557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3" name="Google Shape;743;p65"/>
          <p:cNvPicPr preferRelativeResize="0"/>
          <p:nvPr/>
        </p:nvPicPr>
        <p:blipFill rotWithShape="1">
          <a:blip r:embed="rId6">
            <a:alphaModFix/>
          </a:blip>
          <a:srcRect b="0" l="0" r="0" t="0"/>
          <a:stretch/>
        </p:blipFill>
        <p:spPr>
          <a:xfrm>
            <a:off x="9298436" y="5352584"/>
            <a:ext cx="631200" cy="631200"/>
          </a:xfrm>
          <a:prstGeom prst="rect">
            <a:avLst/>
          </a:prstGeom>
          <a:noFill/>
          <a:ln>
            <a:noFill/>
          </a:ln>
        </p:spPr>
      </p:pic>
      <p:sp>
        <p:nvSpPr>
          <p:cNvPr id="744" name="Google Shape;744;p65"/>
          <p:cNvSpPr txBox="1"/>
          <p:nvPr/>
        </p:nvSpPr>
        <p:spPr>
          <a:xfrm>
            <a:off x="8743863" y="6069633"/>
            <a:ext cx="1676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i="0" lang="es" sz="2700" u="none" cap="none" strike="noStrike">
                <a:solidFill>
                  <a:srgbClr val="002540"/>
                </a:solidFill>
                <a:latin typeface="Open Sans ExtraBold"/>
                <a:ea typeface="Open Sans ExtraBold"/>
                <a:cs typeface="Open Sans ExtraBold"/>
                <a:sym typeface="Open Sans ExtraBold"/>
              </a:rPr>
              <a:t>10</a:t>
            </a:r>
            <a:endParaRPr i="0" sz="2700" u="none" cap="none" strike="noStrike">
              <a:solidFill>
                <a:srgbClr val="002540"/>
              </a:solidFill>
              <a:latin typeface="Open Sans ExtraBold"/>
              <a:ea typeface="Open Sans ExtraBold"/>
              <a:cs typeface="Open Sans ExtraBold"/>
              <a:sym typeface="Open Sans ExtraBo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8" name="Shape 748"/>
        <p:cNvGrpSpPr/>
        <p:nvPr/>
      </p:nvGrpSpPr>
      <p:grpSpPr>
        <a:xfrm>
          <a:off x="0" y="0"/>
          <a:ext cx="0" cy="0"/>
          <a:chOff x="0" y="0"/>
          <a:chExt cx="0" cy="0"/>
        </a:xfrm>
      </p:grpSpPr>
      <p:sp>
        <p:nvSpPr>
          <p:cNvPr id="749" name="Google Shape;749;p66"/>
          <p:cNvSpPr txBox="1"/>
          <p:nvPr/>
        </p:nvSpPr>
        <p:spPr>
          <a:xfrm>
            <a:off x="1000000" y="1462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000"/>
              <a:buFont typeface="Arial"/>
              <a:buNone/>
            </a:pPr>
            <a:r>
              <a:rPr b="1" lang="es" sz="1300">
                <a:solidFill>
                  <a:srgbClr val="003B4D"/>
                </a:solidFill>
                <a:latin typeface="Open Sans"/>
                <a:ea typeface="Open Sans"/>
                <a:cs typeface="Open Sans"/>
                <a:sym typeface="Open Sans"/>
              </a:rPr>
              <a:t>Los porcentajes de prioridad no son asignados automáticamente a las listas de reciclaje</a:t>
            </a:r>
            <a:r>
              <a:rPr lang="es" sz="1300">
                <a:solidFill>
                  <a:srgbClr val="003B4D"/>
                </a:solidFill>
                <a:latin typeface="Open Sans"/>
                <a:ea typeface="Open Sans"/>
                <a:cs typeface="Open Sans"/>
                <a:sym typeface="Open Sans"/>
              </a:rPr>
              <a:t>. Si este fuera el caso, se debería cambiar el comportamiento definido, que inicialmente se mantiene en 0%. Puedes comenzar tomando un porcentaje si una de las listas existentes es terminada y ha sido configurada como una lista activa desde el % de listas terminadas es distribuido equitativamente entre las listas existentes.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750" name="Google Shape;750;p66"/>
          <p:cNvSpPr txBox="1"/>
          <p:nvPr>
            <p:ph type="title"/>
          </p:nvPr>
        </p:nvSpPr>
        <p:spPr>
          <a:xfrm>
            <a:off x="866400" y="90900"/>
            <a:ext cx="5073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PRIORIDAD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sp>
        <p:nvSpPr>
          <p:cNvPr id="751" name="Google Shape;751;p66"/>
          <p:cNvSpPr txBox="1"/>
          <p:nvPr/>
        </p:nvSpPr>
        <p:spPr>
          <a:xfrm>
            <a:off x="1131285" y="1000615"/>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Además</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pic>
        <p:nvPicPr>
          <p:cNvPr id="752" name="Google Shape;752;p66"/>
          <p:cNvPicPr preferRelativeResize="0"/>
          <p:nvPr/>
        </p:nvPicPr>
        <p:blipFill rotWithShape="1">
          <a:blip r:embed="rId4">
            <a:alphaModFix/>
          </a:blip>
          <a:srcRect b="0" l="2714" r="2714" t="0"/>
          <a:stretch/>
        </p:blipFill>
        <p:spPr>
          <a:xfrm>
            <a:off x="4913600" y="4389025"/>
            <a:ext cx="8440323" cy="25735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6" name="Shape 756"/>
        <p:cNvGrpSpPr/>
        <p:nvPr/>
      </p:nvGrpSpPr>
      <p:grpSpPr>
        <a:xfrm>
          <a:off x="0" y="0"/>
          <a:ext cx="0" cy="0"/>
          <a:chOff x="0" y="0"/>
          <a:chExt cx="0" cy="0"/>
        </a:xfrm>
      </p:grpSpPr>
      <p:sp>
        <p:nvSpPr>
          <p:cNvPr id="757" name="Google Shape;757;p67"/>
          <p:cNvSpPr txBox="1"/>
          <p:nvPr/>
        </p:nvSpPr>
        <p:spPr>
          <a:xfrm>
            <a:off x="1000000" y="1462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Cuando una lista termina, </a:t>
            </a:r>
            <a:r>
              <a:rPr b="1" lang="es" sz="1300">
                <a:solidFill>
                  <a:srgbClr val="002540"/>
                </a:solidFill>
                <a:latin typeface="Open Sans"/>
                <a:ea typeface="Open Sans"/>
                <a:cs typeface="Open Sans"/>
                <a:sym typeface="Open Sans"/>
              </a:rPr>
              <a:t>su porcentaje de Prioridad es distribuido automáticamente</a:t>
            </a:r>
            <a:r>
              <a:rPr lang="es" sz="1300">
                <a:solidFill>
                  <a:srgbClr val="002540"/>
                </a:solidFill>
                <a:latin typeface="Open Sans"/>
                <a:ea typeface="Open Sans"/>
                <a:cs typeface="Open Sans"/>
                <a:sym typeface="Open Sans"/>
              </a:rPr>
              <a:t> entre los activos restantes para así alcanzar el 100% de distribución entre listas para lograr así marcar lo más posible.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758" name="Google Shape;758;p67"/>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PRIORIDAD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sp>
        <p:nvSpPr>
          <p:cNvPr id="759" name="Google Shape;759;p67"/>
          <p:cNvSpPr txBox="1"/>
          <p:nvPr/>
        </p:nvSpPr>
        <p:spPr>
          <a:xfrm>
            <a:off x="1131285" y="1000615"/>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A tener en cuenta</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
        <p:nvSpPr>
          <p:cNvPr id="760" name="Google Shape;760;p67"/>
          <p:cNvSpPr txBox="1"/>
          <p:nvPr/>
        </p:nvSpPr>
        <p:spPr>
          <a:xfrm>
            <a:off x="9354761" y="1839261"/>
            <a:ext cx="29997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761" name="Google Shape;761;p67"/>
          <p:cNvPicPr preferRelativeResize="0"/>
          <p:nvPr/>
        </p:nvPicPr>
        <p:blipFill rotWithShape="1">
          <a:blip r:embed="rId4">
            <a:alphaModFix/>
          </a:blip>
          <a:srcRect b="-129" l="-3796" r="-4055" t="130"/>
          <a:stretch/>
        </p:blipFill>
        <p:spPr>
          <a:xfrm>
            <a:off x="7680023" y="1056700"/>
            <a:ext cx="3656126" cy="6192124"/>
          </a:xfrm>
          <a:prstGeom prst="rect">
            <a:avLst/>
          </a:prstGeom>
          <a:noFill/>
          <a:ln>
            <a:noFill/>
          </a:ln>
        </p:spPr>
      </p:pic>
      <p:sp>
        <p:nvSpPr>
          <p:cNvPr id="762" name="Google Shape;762;p67"/>
          <p:cNvSpPr/>
          <p:nvPr/>
        </p:nvSpPr>
        <p:spPr>
          <a:xfrm>
            <a:off x="6834025" y="3648600"/>
            <a:ext cx="5348100" cy="1754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67"/>
          <p:cNvSpPr/>
          <p:nvPr/>
        </p:nvSpPr>
        <p:spPr>
          <a:xfrm>
            <a:off x="6834038" y="3648600"/>
            <a:ext cx="5348100" cy="17544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67"/>
          <p:cNvSpPr/>
          <p:nvPr/>
        </p:nvSpPr>
        <p:spPr>
          <a:xfrm>
            <a:off x="7231797" y="3916630"/>
            <a:ext cx="457200" cy="457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67"/>
          <p:cNvSpPr txBox="1"/>
          <p:nvPr/>
        </p:nvSpPr>
        <p:spPr>
          <a:xfrm>
            <a:off x="7808775" y="3945000"/>
            <a:ext cx="4218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El tic estará </a:t>
            </a:r>
            <a:r>
              <a:rPr b="1" i="0" lang="es" sz="1300" u="none" cap="none" strike="noStrike">
                <a:solidFill>
                  <a:srgbClr val="002540"/>
                </a:solidFill>
                <a:latin typeface="Open Sans"/>
                <a:ea typeface="Open Sans"/>
                <a:cs typeface="Open Sans"/>
                <a:sym typeface="Open Sans"/>
              </a:rPr>
              <a:t>rojo si el porcentaje de prioridad es igual a 0%.</a:t>
            </a:r>
            <a:endParaRPr b="1" i="0" sz="1300" u="none" cap="none" strike="noStrike">
              <a:solidFill>
                <a:srgbClr val="002540"/>
              </a:solidFill>
              <a:latin typeface="Open Sans"/>
              <a:ea typeface="Open Sans"/>
              <a:cs typeface="Open Sans"/>
              <a:sym typeface="Open Sans"/>
            </a:endParaRPr>
          </a:p>
        </p:txBody>
      </p:sp>
      <p:sp>
        <p:nvSpPr>
          <p:cNvPr id="766" name="Google Shape;766;p67"/>
          <p:cNvSpPr txBox="1"/>
          <p:nvPr/>
        </p:nvSpPr>
        <p:spPr>
          <a:xfrm>
            <a:off x="7808778" y="4522137"/>
            <a:ext cx="3975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i="0" lang="es" sz="1300" u="none" cap="none" strike="noStrike">
                <a:solidFill>
                  <a:srgbClr val="002540"/>
                </a:solidFill>
                <a:latin typeface="Open Sans"/>
                <a:ea typeface="Open Sans"/>
                <a:cs typeface="Open Sans"/>
                <a:sym typeface="Open Sans"/>
              </a:rPr>
              <a:t>El tic estará </a:t>
            </a:r>
            <a:r>
              <a:rPr b="1" i="0" lang="es" sz="1300" u="none" cap="none" strike="noStrike">
                <a:solidFill>
                  <a:srgbClr val="002540"/>
                </a:solidFill>
                <a:latin typeface="Open Sans"/>
                <a:ea typeface="Open Sans"/>
                <a:cs typeface="Open Sans"/>
                <a:sym typeface="Open Sans"/>
              </a:rPr>
              <a:t>amarillo cuando la lista esté a 60 segundos de ser terminada. </a:t>
            </a:r>
            <a:endParaRPr b="1" i="0" sz="1300" u="none" cap="none" strike="noStrike">
              <a:solidFill>
                <a:srgbClr val="002540"/>
              </a:solidFill>
              <a:latin typeface="Open Sans"/>
              <a:ea typeface="Open Sans"/>
              <a:cs typeface="Open Sans"/>
              <a:sym typeface="Open Sans"/>
            </a:endParaRPr>
          </a:p>
        </p:txBody>
      </p:sp>
      <p:pic>
        <p:nvPicPr>
          <p:cNvPr id="767" name="Google Shape;767;p67"/>
          <p:cNvPicPr preferRelativeResize="0"/>
          <p:nvPr/>
        </p:nvPicPr>
        <p:blipFill rotWithShape="1">
          <a:blip r:embed="rId5">
            <a:alphaModFix/>
          </a:blip>
          <a:srcRect b="0" l="0" r="0" t="0"/>
          <a:stretch/>
        </p:blipFill>
        <p:spPr>
          <a:xfrm>
            <a:off x="7231798" y="3916643"/>
            <a:ext cx="457200" cy="457200"/>
          </a:xfrm>
          <a:prstGeom prst="rect">
            <a:avLst/>
          </a:prstGeom>
          <a:noFill/>
          <a:ln>
            <a:noFill/>
          </a:ln>
        </p:spPr>
      </p:pic>
      <p:sp>
        <p:nvSpPr>
          <p:cNvPr id="768" name="Google Shape;768;p67"/>
          <p:cNvSpPr/>
          <p:nvPr/>
        </p:nvSpPr>
        <p:spPr>
          <a:xfrm>
            <a:off x="7231797" y="4616780"/>
            <a:ext cx="457200" cy="457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9" name="Google Shape;769;p67"/>
          <p:cNvPicPr preferRelativeResize="0"/>
          <p:nvPr/>
        </p:nvPicPr>
        <p:blipFill rotWithShape="1">
          <a:blip r:embed="rId6">
            <a:alphaModFix/>
          </a:blip>
          <a:srcRect b="337" l="0" r="0" t="337"/>
          <a:stretch/>
        </p:blipFill>
        <p:spPr>
          <a:xfrm>
            <a:off x="7231798" y="4616793"/>
            <a:ext cx="457200" cy="4572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3" name="Shape 773"/>
        <p:cNvGrpSpPr/>
        <p:nvPr/>
      </p:nvGrpSpPr>
      <p:grpSpPr>
        <a:xfrm>
          <a:off x="0" y="0"/>
          <a:ext cx="0" cy="0"/>
          <a:chOff x="0" y="0"/>
          <a:chExt cx="0" cy="0"/>
        </a:xfrm>
      </p:grpSpPr>
      <p:sp>
        <p:nvSpPr>
          <p:cNvPr id="774" name="Google Shape;774;p68"/>
          <p:cNvSpPr txBox="1"/>
          <p:nvPr/>
        </p:nvSpPr>
        <p:spPr>
          <a:xfrm>
            <a:off x="1000000" y="1462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Como fue planteado con anterioridad, los contactos de una lista también pueden ser priorizados. En este caso, en vez de un porcentaje de prioridad, la prioridad será establecida numéricamente.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Todos los contactos de una lista, por defecto, tendrán prioridad </a:t>
            </a:r>
            <a:r>
              <a:rPr b="1" lang="es" sz="1300">
                <a:solidFill>
                  <a:srgbClr val="002540"/>
                </a:solidFill>
                <a:latin typeface="Open Sans"/>
                <a:ea typeface="Open Sans"/>
                <a:cs typeface="Open Sans"/>
                <a:sym typeface="Open Sans"/>
              </a:rPr>
              <a:t>9999</a:t>
            </a:r>
            <a:r>
              <a:rPr lang="es" sz="1300">
                <a:solidFill>
                  <a:srgbClr val="002540"/>
                </a:solidFill>
                <a:latin typeface="Open Sans"/>
                <a:ea typeface="Open Sans"/>
                <a:cs typeface="Open Sans"/>
                <a:sym typeface="Open Sans"/>
              </a:rPr>
              <a:t>; lo cual puede ser modificado manualmente. A su vez, el sistema automáticamente lo cambia si el cliente en cuestión no atiende la llamada o manifiesta querer ser llamado luego.</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775" name="Google Shape;775;p68"/>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CRITERIOS</a:t>
            </a:r>
            <a:endParaRPr sz="1300">
              <a:solidFill>
                <a:srgbClr val="435E72"/>
              </a:solidFill>
              <a:latin typeface="Open Sans ExtraBold"/>
              <a:ea typeface="Open Sans ExtraBold"/>
              <a:cs typeface="Open Sans ExtraBold"/>
              <a:sym typeface="Open Sans ExtraBold"/>
            </a:endParaRPr>
          </a:p>
        </p:txBody>
      </p:sp>
      <p:sp>
        <p:nvSpPr>
          <p:cNvPr id="776" name="Google Shape;776;p68"/>
          <p:cNvSpPr/>
          <p:nvPr/>
        </p:nvSpPr>
        <p:spPr>
          <a:xfrm>
            <a:off x="11053033" y="5700433"/>
            <a:ext cx="620100" cy="2964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68"/>
          <p:cNvSpPr/>
          <p:nvPr/>
        </p:nvSpPr>
        <p:spPr>
          <a:xfrm>
            <a:off x="7625992" y="5700433"/>
            <a:ext cx="620100" cy="2964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8" name="Google Shape;778;p68"/>
          <p:cNvPicPr preferRelativeResize="0"/>
          <p:nvPr/>
        </p:nvPicPr>
        <p:blipFill rotWithShape="1">
          <a:blip r:embed="rId4">
            <a:alphaModFix/>
          </a:blip>
          <a:srcRect b="0" l="0" r="0" t="0"/>
          <a:stretch/>
        </p:blipFill>
        <p:spPr>
          <a:xfrm>
            <a:off x="6536159" y="1462332"/>
            <a:ext cx="1829561" cy="2211261"/>
          </a:xfrm>
          <a:prstGeom prst="rect">
            <a:avLst/>
          </a:prstGeom>
          <a:noFill/>
          <a:ln>
            <a:noFill/>
          </a:ln>
        </p:spPr>
      </p:pic>
      <p:graphicFrame>
        <p:nvGraphicFramePr>
          <p:cNvPr id="779" name="Google Shape;779;p68"/>
          <p:cNvGraphicFramePr/>
          <p:nvPr/>
        </p:nvGraphicFramePr>
        <p:xfrm>
          <a:off x="5914233" y="4121785"/>
          <a:ext cx="3000000" cy="3000000"/>
        </p:xfrm>
        <a:graphic>
          <a:graphicData uri="http://schemas.openxmlformats.org/drawingml/2006/table">
            <a:tbl>
              <a:tblPr>
                <a:noFill/>
                <a:tableStyleId>{FAA2DDCF-9C78-4F62-8D43-D615454E3470}</a:tableStyleId>
              </a:tblPr>
              <a:tblGrid>
                <a:gridCol w="984975"/>
                <a:gridCol w="2089250"/>
              </a:tblGrid>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Campaign</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0095FF"/>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test1</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0095FF"/>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Telephone</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099 344 848</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Data</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variable=value1:variable=value2</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4268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Alternative Telephones</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099111111: 099121212</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Priority</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0095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9999</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0095FF"/>
                      </a:solidFill>
                      <a:prstDash val="solid"/>
                      <a:round/>
                      <a:headEnd len="sm" w="sm" type="none"/>
                      <a:tailEnd len="sm" w="sm" type="none"/>
                    </a:lnB>
                  </a:tcPr>
                </a:tc>
              </a:tr>
            </a:tbl>
          </a:graphicData>
        </a:graphic>
      </p:graphicFrame>
      <p:pic>
        <p:nvPicPr>
          <p:cNvPr id="780" name="Google Shape;780;p68"/>
          <p:cNvPicPr preferRelativeResize="0"/>
          <p:nvPr/>
        </p:nvPicPr>
        <p:blipFill rotWithShape="1">
          <a:blip r:embed="rId4">
            <a:alphaModFix/>
          </a:blip>
          <a:srcRect b="0" l="0" r="0" t="0"/>
          <a:stretch/>
        </p:blipFill>
        <p:spPr>
          <a:xfrm rot="721031">
            <a:off x="9963206" y="1462354"/>
            <a:ext cx="1830372" cy="2213093"/>
          </a:xfrm>
          <a:prstGeom prst="rect">
            <a:avLst/>
          </a:prstGeom>
          <a:noFill/>
          <a:ln>
            <a:noFill/>
          </a:ln>
        </p:spPr>
      </p:pic>
      <p:graphicFrame>
        <p:nvGraphicFramePr>
          <p:cNvPr id="781" name="Google Shape;781;p68"/>
          <p:cNvGraphicFramePr/>
          <p:nvPr/>
        </p:nvGraphicFramePr>
        <p:xfrm>
          <a:off x="9341275" y="4121772"/>
          <a:ext cx="3000000" cy="3000000"/>
        </p:xfrm>
        <a:graphic>
          <a:graphicData uri="http://schemas.openxmlformats.org/drawingml/2006/table">
            <a:tbl>
              <a:tblPr>
                <a:noFill/>
                <a:tableStyleId>{FAA2DDCF-9C78-4F62-8D43-D615454E3470}</a:tableStyleId>
              </a:tblPr>
              <a:tblGrid>
                <a:gridCol w="984975"/>
                <a:gridCol w="2089250"/>
              </a:tblGrid>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Campaign</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0095FF"/>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test2</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0095FF"/>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Telephone</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099 574 953</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Data</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variable=value1:variable=value2</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4268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Alternative Telephones</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099769542: 097211352</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AFE2E3">
                          <a:alpha val="0"/>
                        </a:srgbClr>
                      </a:solidFill>
                      <a:prstDash val="solid"/>
                      <a:round/>
                      <a:headEnd len="sm" w="sm" type="none"/>
                      <a:tailEnd len="sm" w="sm" type="none"/>
                    </a:lnB>
                  </a:tcPr>
                </a:tc>
              </a:tr>
              <a:tr h="362000">
                <a:tc>
                  <a:txBody>
                    <a:bodyPr/>
                    <a:lstStyle/>
                    <a:p>
                      <a:pPr indent="0" lvl="0" marL="0" marR="0" rtl="0" algn="ctr">
                        <a:lnSpc>
                          <a:spcPct val="100000"/>
                        </a:lnSpc>
                        <a:spcBef>
                          <a:spcPts val="0"/>
                        </a:spcBef>
                        <a:spcAft>
                          <a:spcPts val="0"/>
                        </a:spcAft>
                        <a:buClr>
                          <a:srgbClr val="000000"/>
                        </a:buClr>
                        <a:buSzPts val="700"/>
                        <a:buFont typeface="Arial"/>
                        <a:buNone/>
                      </a:pPr>
                      <a:r>
                        <a:rPr b="1" lang="es" sz="700" u="none" cap="none" strike="noStrike">
                          <a:solidFill>
                            <a:srgbClr val="003B4D"/>
                          </a:solidFill>
                          <a:latin typeface="Open Sans"/>
                          <a:ea typeface="Open Sans"/>
                          <a:cs typeface="Open Sans"/>
                          <a:sym typeface="Open Sans"/>
                        </a:rPr>
                        <a:t>Priority</a:t>
                      </a:r>
                      <a:endParaRPr sz="700" u="none" cap="none" strike="noStrike">
                        <a:latin typeface="Open Sans"/>
                        <a:ea typeface="Open Sans"/>
                        <a:cs typeface="Open Sans"/>
                        <a:sym typeface="Open Sans"/>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0095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s" sz="900" u="none" cap="none" strike="noStrike">
                          <a:solidFill>
                            <a:srgbClr val="003B4D"/>
                          </a:solidFill>
                          <a:latin typeface="Open Sans SemiBold"/>
                          <a:ea typeface="Open Sans SemiBold"/>
                          <a:cs typeface="Open Sans SemiBold"/>
                          <a:sym typeface="Open Sans SemiBold"/>
                        </a:rPr>
                        <a:t>9999</a:t>
                      </a:r>
                      <a:endParaRPr sz="900" u="none" cap="none" strike="noStrike">
                        <a:latin typeface="Open Sans SemiBold"/>
                        <a:ea typeface="Open Sans SemiBold"/>
                        <a:cs typeface="Open Sans SemiBold"/>
                        <a:sym typeface="Open Sans SemiBold"/>
                      </a:endParaRPr>
                    </a:p>
                  </a:txBody>
                  <a:tcPr marT="91450" marB="91450" marR="91400" marL="91400" anchor="ctr">
                    <a:lnL cap="flat" cmpd="sng" w="19050">
                      <a:solidFill>
                        <a:srgbClr val="0095FF"/>
                      </a:solidFill>
                      <a:prstDash val="solid"/>
                      <a:round/>
                      <a:headEnd len="sm" w="sm" type="none"/>
                      <a:tailEnd len="sm" w="sm" type="none"/>
                    </a:lnL>
                    <a:lnR cap="flat" cmpd="sng" w="19050">
                      <a:solidFill>
                        <a:srgbClr val="0095FF"/>
                      </a:solidFill>
                      <a:prstDash val="solid"/>
                      <a:round/>
                      <a:headEnd len="sm" w="sm" type="none"/>
                      <a:tailEnd len="sm" w="sm" type="none"/>
                    </a:lnR>
                    <a:lnT cap="flat" cmpd="sng" w="19050">
                      <a:solidFill>
                        <a:srgbClr val="AFE2E3">
                          <a:alpha val="0"/>
                        </a:srgbClr>
                      </a:solidFill>
                      <a:prstDash val="solid"/>
                      <a:round/>
                      <a:headEnd len="sm" w="sm" type="none"/>
                      <a:tailEnd len="sm" w="sm" type="none"/>
                    </a:lnT>
                    <a:lnB cap="flat" cmpd="sng" w="19050">
                      <a:solidFill>
                        <a:srgbClr val="0095FF"/>
                      </a:solidFill>
                      <a:prstDash val="solid"/>
                      <a:round/>
                      <a:headEnd len="sm" w="sm" type="none"/>
                      <a:tailEnd len="sm" w="sm" type="none"/>
                    </a:lnB>
                  </a:tcPr>
                </a:tc>
              </a:tr>
            </a:tbl>
          </a:graphicData>
        </a:graphic>
      </p:graphicFrame>
      <p:sp>
        <p:nvSpPr>
          <p:cNvPr id="782" name="Google Shape;782;p68"/>
          <p:cNvSpPr/>
          <p:nvPr/>
        </p:nvSpPr>
        <p:spPr>
          <a:xfrm>
            <a:off x="6579341" y="2310667"/>
            <a:ext cx="15363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1800"/>
              <a:buFont typeface="Arial"/>
              <a:buNone/>
            </a:pPr>
            <a:r>
              <a:rPr i="0" lang="es" sz="1800" u="none" cap="none" strike="noStrike">
                <a:solidFill>
                  <a:srgbClr val="003B4D"/>
                </a:solidFill>
                <a:latin typeface="Open Sans ExtraBold"/>
                <a:ea typeface="Open Sans ExtraBold"/>
                <a:cs typeface="Open Sans ExtraBold"/>
                <a:sym typeface="Open Sans ExtraBold"/>
              </a:rPr>
              <a:t>Test1</a:t>
            </a:r>
            <a:endParaRPr i="0" sz="1500" u="none" cap="none" strike="noStrike">
              <a:solidFill>
                <a:srgbClr val="FD495C"/>
              </a:solidFill>
              <a:latin typeface="Open Sans ExtraBold"/>
              <a:ea typeface="Open Sans ExtraBold"/>
              <a:cs typeface="Open Sans ExtraBold"/>
              <a:sym typeface="Open Sans ExtraBold"/>
            </a:endParaRPr>
          </a:p>
          <a:p>
            <a:pPr indent="0" lvl="0" marL="0" marR="0" rtl="0" algn="ctr">
              <a:lnSpc>
                <a:spcPct val="150000"/>
              </a:lnSpc>
              <a:spcBef>
                <a:spcPts val="0"/>
              </a:spcBef>
              <a:spcAft>
                <a:spcPts val="0"/>
              </a:spcAft>
              <a:buClr>
                <a:srgbClr val="000000"/>
              </a:buClr>
              <a:buSzPts val="1500"/>
              <a:buFont typeface="Arial"/>
              <a:buNone/>
            </a:pPr>
            <a:r>
              <a:t/>
            </a:r>
            <a:endParaRPr i="0" sz="1500" u="none" cap="none" strike="noStrike">
              <a:solidFill>
                <a:srgbClr val="003B4D"/>
              </a:solidFill>
              <a:latin typeface="Open Sans ExtraBold"/>
              <a:ea typeface="Open Sans ExtraBold"/>
              <a:cs typeface="Open Sans ExtraBold"/>
              <a:sym typeface="Open Sans ExtraBold"/>
            </a:endParaRPr>
          </a:p>
        </p:txBody>
      </p:sp>
      <p:sp>
        <p:nvSpPr>
          <p:cNvPr id="783" name="Google Shape;783;p68"/>
          <p:cNvSpPr/>
          <p:nvPr/>
        </p:nvSpPr>
        <p:spPr>
          <a:xfrm>
            <a:off x="10006358" y="2310667"/>
            <a:ext cx="1536300" cy="516600"/>
          </a:xfrm>
          <a:prstGeom prst="rect">
            <a:avLst/>
          </a:prstGeom>
          <a:noFill/>
          <a:ln>
            <a:noFill/>
          </a:ln>
        </p:spPr>
        <p:txBody>
          <a:bodyPr anchorCtr="0" anchor="t" bIns="50375" lIns="100775" spcFirstLastPara="1" rIns="100775" wrap="square" tIns="50375">
            <a:noAutofit/>
          </a:bodyPr>
          <a:lstStyle/>
          <a:p>
            <a:pPr indent="0" lvl="0" marL="0" marR="0" rtl="0" algn="ctr">
              <a:lnSpc>
                <a:spcPct val="150000"/>
              </a:lnSpc>
              <a:spcBef>
                <a:spcPts val="0"/>
              </a:spcBef>
              <a:spcAft>
                <a:spcPts val="0"/>
              </a:spcAft>
              <a:buClr>
                <a:srgbClr val="000000"/>
              </a:buClr>
              <a:buSzPts val="1800"/>
              <a:buFont typeface="Arial"/>
              <a:buNone/>
            </a:pPr>
            <a:r>
              <a:rPr i="0" lang="es" sz="1800" u="none" cap="none" strike="noStrike">
                <a:solidFill>
                  <a:srgbClr val="003B4D"/>
                </a:solidFill>
                <a:latin typeface="Open Sans ExtraBold"/>
                <a:ea typeface="Open Sans ExtraBold"/>
                <a:cs typeface="Open Sans ExtraBold"/>
                <a:sym typeface="Open Sans ExtraBold"/>
              </a:rPr>
              <a:t>Test2</a:t>
            </a:r>
            <a:endParaRPr i="0" sz="1500" u="none" cap="none" strike="noStrike">
              <a:solidFill>
                <a:srgbClr val="FD495C"/>
              </a:solidFill>
              <a:latin typeface="Open Sans ExtraBold"/>
              <a:ea typeface="Open Sans ExtraBold"/>
              <a:cs typeface="Open Sans ExtraBold"/>
              <a:sym typeface="Open Sans ExtraBold"/>
            </a:endParaRPr>
          </a:p>
          <a:p>
            <a:pPr indent="0" lvl="0" marL="0" marR="0" rtl="0" algn="ctr">
              <a:lnSpc>
                <a:spcPct val="150000"/>
              </a:lnSpc>
              <a:spcBef>
                <a:spcPts val="0"/>
              </a:spcBef>
              <a:spcAft>
                <a:spcPts val="0"/>
              </a:spcAft>
              <a:buClr>
                <a:srgbClr val="000000"/>
              </a:buClr>
              <a:buSzPts val="1500"/>
              <a:buFont typeface="Arial"/>
              <a:buNone/>
            </a:pPr>
            <a:r>
              <a:t/>
            </a:r>
            <a:endParaRPr i="0" sz="1500" u="none" cap="none" strike="noStrike">
              <a:solidFill>
                <a:srgbClr val="003B4D"/>
              </a:solidFill>
              <a:latin typeface="Open Sans ExtraBold"/>
              <a:ea typeface="Open Sans ExtraBold"/>
              <a:cs typeface="Open Sans ExtraBold"/>
              <a:sym typeface="Open Sans ExtraBold"/>
            </a:endParaRPr>
          </a:p>
        </p:txBody>
      </p:sp>
      <p:sp>
        <p:nvSpPr>
          <p:cNvPr id="784" name="Google Shape;784;p68"/>
          <p:cNvSpPr txBox="1"/>
          <p:nvPr/>
        </p:nvSpPr>
        <p:spPr>
          <a:xfrm>
            <a:off x="1131285" y="1000615"/>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i="0" lang="es" sz="1800" u="none" cap="none" strike="noStrike">
                <a:solidFill>
                  <a:srgbClr val="002540"/>
                </a:solidFill>
                <a:latin typeface="Open Sans ExtraBold"/>
                <a:ea typeface="Open Sans ExtraBold"/>
                <a:cs typeface="Open Sans ExtraBold"/>
                <a:sym typeface="Open Sans ExtraBold"/>
              </a:rPr>
              <a:t>Tips</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8" name="Shape 788"/>
        <p:cNvGrpSpPr/>
        <p:nvPr/>
      </p:nvGrpSpPr>
      <p:grpSpPr>
        <a:xfrm>
          <a:off x="0" y="0"/>
          <a:ext cx="0" cy="0"/>
          <a:chOff x="0" y="0"/>
          <a:chExt cx="0" cy="0"/>
        </a:xfrm>
      </p:grpSpPr>
      <p:sp>
        <p:nvSpPr>
          <p:cNvPr id="789" name="Google Shape;789;p69"/>
          <p:cNvSpPr txBox="1"/>
          <p:nvPr/>
        </p:nvSpPr>
        <p:spPr>
          <a:xfrm>
            <a:off x="1000000" y="1108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3B4D"/>
                </a:solidFill>
                <a:latin typeface="Open Sans"/>
                <a:ea typeface="Open Sans"/>
                <a:cs typeface="Open Sans"/>
                <a:sym typeface="Open Sans"/>
              </a:rPr>
              <a:t>Una vez que el marcador ha terminado de llamar a todos los contactos de una lista, siempre hay algunos que, por algún motivo, no pudieron ser contactados en ninguno de los reintentos. Pero esto no quiere decir que sean imposibles de alcanzar.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3B4D"/>
                </a:solidFill>
                <a:latin typeface="Open Sans"/>
                <a:ea typeface="Open Sans"/>
                <a:cs typeface="Open Sans"/>
                <a:sym typeface="Open Sans"/>
              </a:rPr>
              <a:t>Con uContact, puedes seleccionar aquellos contactos que deseas seguir intentando alcanzar y generar una lista que los incluya. En otras palabras, </a:t>
            </a:r>
            <a:r>
              <a:rPr b="1" lang="es" sz="1300">
                <a:solidFill>
                  <a:srgbClr val="003B4D"/>
                </a:solidFill>
                <a:latin typeface="Open Sans"/>
                <a:ea typeface="Open Sans"/>
                <a:cs typeface="Open Sans"/>
                <a:sym typeface="Open Sans"/>
              </a:rPr>
              <a:t>reciclar la base de datos.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790" name="Google Shape;790;p69"/>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a:t>
            </a:r>
            <a:endParaRPr sz="1300">
              <a:solidFill>
                <a:srgbClr val="435E72"/>
              </a:solidFill>
              <a:latin typeface="Open Sans ExtraBold"/>
              <a:ea typeface="Open Sans ExtraBold"/>
              <a:cs typeface="Open Sans ExtraBold"/>
              <a:sym typeface="Open Sans ExtraBold"/>
            </a:endParaRPr>
          </a:p>
        </p:txBody>
      </p:sp>
      <p:pic>
        <p:nvPicPr>
          <p:cNvPr id="791" name="Google Shape;791;p69"/>
          <p:cNvPicPr preferRelativeResize="0"/>
          <p:nvPr/>
        </p:nvPicPr>
        <p:blipFill rotWithShape="1">
          <a:blip r:embed="rId4">
            <a:alphaModFix/>
          </a:blip>
          <a:srcRect b="10" l="0" r="0" t="-10"/>
          <a:stretch/>
        </p:blipFill>
        <p:spPr>
          <a:xfrm>
            <a:off x="6784575" y="961525"/>
            <a:ext cx="5456576" cy="6130376"/>
          </a:xfrm>
          <a:prstGeom prst="rect">
            <a:avLst/>
          </a:prstGeom>
          <a:noFill/>
          <a:ln>
            <a:noFill/>
          </a:ln>
        </p:spPr>
      </p:pic>
      <p:sp>
        <p:nvSpPr>
          <p:cNvPr id="792" name="Google Shape;792;p69"/>
          <p:cNvSpPr txBox="1"/>
          <p:nvPr/>
        </p:nvSpPr>
        <p:spPr>
          <a:xfrm>
            <a:off x="887744" y="5762350"/>
            <a:ext cx="47037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Nunito SemiBold"/>
              <a:ea typeface="Nunito SemiBold"/>
              <a:cs typeface="Nunito SemiBold"/>
              <a:sym typeface="Nunito SemiBold"/>
            </a:endParaRPr>
          </a:p>
        </p:txBody>
      </p:sp>
      <p:grpSp>
        <p:nvGrpSpPr>
          <p:cNvPr id="793" name="Google Shape;793;p69"/>
          <p:cNvGrpSpPr/>
          <p:nvPr/>
        </p:nvGrpSpPr>
        <p:grpSpPr>
          <a:xfrm>
            <a:off x="1046692" y="5504279"/>
            <a:ext cx="4703670" cy="1157774"/>
            <a:chOff x="1275691" y="3880314"/>
            <a:chExt cx="4407900" cy="1979100"/>
          </a:xfrm>
        </p:grpSpPr>
        <p:sp>
          <p:nvSpPr>
            <p:cNvPr id="794" name="Google Shape;794;p69"/>
            <p:cNvSpPr/>
            <p:nvPr/>
          </p:nvSpPr>
          <p:spPr>
            <a:xfrm>
              <a:off x="1275691" y="3880314"/>
              <a:ext cx="4407900" cy="1979100"/>
            </a:xfrm>
            <a:prstGeom prst="rect">
              <a:avLst/>
            </a:prstGeom>
            <a:solidFill>
              <a:srgbClr val="CCEAFF"/>
            </a:solidFill>
            <a:ln cap="flat" cmpd="sng" w="9525">
              <a:solidFill>
                <a:srgbClr val="AFE2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69"/>
            <p:cNvSpPr txBox="1"/>
            <p:nvPr/>
          </p:nvSpPr>
          <p:spPr>
            <a:xfrm>
              <a:off x="1497993" y="4284398"/>
              <a:ext cx="3963300" cy="11709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3B4D"/>
                  </a:solidFill>
                  <a:latin typeface="Open Sans"/>
                  <a:ea typeface="Open Sans"/>
                  <a:cs typeface="Open Sans"/>
                  <a:sym typeface="Open Sans"/>
                </a:rPr>
                <a:t>Nota:</a:t>
              </a:r>
              <a:r>
                <a:rPr i="0" lang="es" sz="1300" u="none" cap="none" strike="noStrike">
                  <a:solidFill>
                    <a:srgbClr val="003B4D"/>
                  </a:solidFill>
                  <a:latin typeface="Open Sans"/>
                  <a:ea typeface="Open Sans"/>
                  <a:cs typeface="Open Sans"/>
                  <a:sym typeface="Open Sans"/>
                </a:rPr>
                <a:t> Las listas solo pueden ser recicladas una vez que la lista esté finalizada. </a:t>
              </a:r>
              <a:endParaRPr i="0" sz="13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9" name="Shape 799"/>
        <p:cNvGrpSpPr/>
        <p:nvPr/>
      </p:nvGrpSpPr>
      <p:grpSpPr>
        <a:xfrm>
          <a:off x="0" y="0"/>
          <a:ext cx="0" cy="0"/>
          <a:chOff x="0" y="0"/>
          <a:chExt cx="0" cy="0"/>
        </a:xfrm>
      </p:grpSpPr>
      <p:sp>
        <p:nvSpPr>
          <p:cNvPr id="800" name="Google Shape;800;p70"/>
          <p:cNvSpPr txBox="1"/>
          <p:nvPr/>
        </p:nvSpPr>
        <p:spPr>
          <a:xfrm>
            <a:off x="1000000" y="1108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Para reciclar listas, se puede hacer con base en el estado de </a:t>
            </a:r>
            <a:r>
              <a:rPr b="1" lang="es" sz="1300">
                <a:solidFill>
                  <a:srgbClr val="002540"/>
                </a:solidFill>
                <a:latin typeface="Open Sans"/>
                <a:ea typeface="Open Sans"/>
                <a:cs typeface="Open Sans"/>
                <a:sym typeface="Open Sans"/>
              </a:rPr>
              <a:t>Telefonía </a:t>
            </a:r>
            <a:r>
              <a:rPr lang="es" sz="1300">
                <a:solidFill>
                  <a:srgbClr val="002540"/>
                </a:solidFill>
                <a:latin typeface="Open Sans"/>
                <a:ea typeface="Open Sans"/>
                <a:cs typeface="Open Sans"/>
                <a:sym typeface="Open Sans"/>
              </a:rPr>
              <a:t>(No llamar, AMD, y más), o de </a:t>
            </a:r>
            <a:r>
              <a:rPr b="1" lang="es" sz="1300">
                <a:solidFill>
                  <a:srgbClr val="002540"/>
                </a:solidFill>
                <a:latin typeface="Open Sans"/>
                <a:ea typeface="Open Sans"/>
                <a:cs typeface="Open Sans"/>
                <a:sym typeface="Open Sans"/>
              </a:rPr>
              <a:t>Gestión </a:t>
            </a:r>
            <a:r>
              <a:rPr lang="es" sz="1300">
                <a:solidFill>
                  <a:srgbClr val="002540"/>
                </a:solidFill>
                <a:latin typeface="Open Sans"/>
                <a:ea typeface="Open Sans"/>
                <a:cs typeface="Open Sans"/>
                <a:sym typeface="Open Sans"/>
              </a:rPr>
              <a:t>(Llamar otra vez, Buzón de Voz, etcétera). En ambos casos, el sistema genera una nueva lista con base en los parámetros elegidos y la nombra igual que la original, pero con una ‘R’ al principio. Por ejemplo, si la lista original se llamaba ‘test1’, la lista reciclada se llamará ‘Rtest1’.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801" name="Google Shape;801;p70"/>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grpSp>
        <p:nvGrpSpPr>
          <p:cNvPr id="802" name="Google Shape;802;p70"/>
          <p:cNvGrpSpPr/>
          <p:nvPr/>
        </p:nvGrpSpPr>
        <p:grpSpPr>
          <a:xfrm>
            <a:off x="8362682" y="1075429"/>
            <a:ext cx="4407459" cy="1795242"/>
            <a:chOff x="959075" y="4068238"/>
            <a:chExt cx="4407900" cy="1979100"/>
          </a:xfrm>
        </p:grpSpPr>
        <p:sp>
          <p:nvSpPr>
            <p:cNvPr id="803" name="Google Shape;803;p70"/>
            <p:cNvSpPr/>
            <p:nvPr/>
          </p:nvSpPr>
          <p:spPr>
            <a:xfrm>
              <a:off x="959075" y="4068238"/>
              <a:ext cx="4407900" cy="19791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70"/>
            <p:cNvSpPr txBox="1"/>
            <p:nvPr/>
          </p:nvSpPr>
          <p:spPr>
            <a:xfrm>
              <a:off x="1181375" y="4349336"/>
              <a:ext cx="3963300" cy="14169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3B4D"/>
                  </a:solidFill>
                  <a:latin typeface="Open Sans"/>
                  <a:ea typeface="Open Sans"/>
                  <a:cs typeface="Open Sans"/>
                  <a:sym typeface="Open Sans"/>
                </a:rPr>
                <a:t>Nota:</a:t>
              </a:r>
              <a:r>
                <a:rPr i="0" lang="es" sz="1300" u="none" cap="none" strike="noStrike">
                  <a:solidFill>
                    <a:srgbClr val="003B4D"/>
                  </a:solidFill>
                  <a:latin typeface="Open Sans"/>
                  <a:ea typeface="Open Sans"/>
                  <a:cs typeface="Open Sans"/>
                  <a:sym typeface="Open Sans"/>
                </a:rPr>
                <a:t> Habrá tantas ‘R’s como la cantidad de veces que la lista haya sido reciclada, lo cual facilita la evaluación de la saturación de la lista original. </a:t>
              </a:r>
              <a:endParaRPr i="0" sz="1300" u="none" cap="none" strike="noStrike">
                <a:solidFill>
                  <a:srgbClr val="000000"/>
                </a:solidFill>
                <a:latin typeface="Open Sans"/>
                <a:ea typeface="Open Sans"/>
                <a:cs typeface="Open Sans"/>
                <a:sym typeface="Open Sans"/>
              </a:endParaRPr>
            </a:p>
          </p:txBody>
        </p:sp>
      </p:grpSp>
      <p:pic>
        <p:nvPicPr>
          <p:cNvPr id="805" name="Google Shape;805;p70"/>
          <p:cNvPicPr preferRelativeResize="0"/>
          <p:nvPr/>
        </p:nvPicPr>
        <p:blipFill rotWithShape="1">
          <a:blip r:embed="rId4">
            <a:alphaModFix/>
          </a:blip>
          <a:srcRect b="15931" l="0" r="0" t="0"/>
          <a:stretch/>
        </p:blipFill>
        <p:spPr>
          <a:xfrm>
            <a:off x="2287025" y="3655150"/>
            <a:ext cx="9299124" cy="390694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9" name="Shape 809"/>
        <p:cNvGrpSpPr/>
        <p:nvPr/>
      </p:nvGrpSpPr>
      <p:grpSpPr>
        <a:xfrm>
          <a:off x="0" y="0"/>
          <a:ext cx="0" cy="0"/>
          <a:chOff x="0" y="0"/>
          <a:chExt cx="0" cy="0"/>
        </a:xfrm>
      </p:grpSpPr>
      <p:sp>
        <p:nvSpPr>
          <p:cNvPr id="810" name="Google Shape;810;p71"/>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sp>
        <p:nvSpPr>
          <p:cNvPr id="811" name="Google Shape;811;p71"/>
          <p:cNvSpPr/>
          <p:nvPr/>
        </p:nvSpPr>
        <p:spPr>
          <a:xfrm rot="2700000">
            <a:off x="952042" y="2444668"/>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71"/>
          <p:cNvSpPr/>
          <p:nvPr/>
        </p:nvSpPr>
        <p:spPr>
          <a:xfrm rot="2700000">
            <a:off x="3377490" y="3736811"/>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71"/>
          <p:cNvSpPr/>
          <p:nvPr/>
        </p:nvSpPr>
        <p:spPr>
          <a:xfrm rot="2700000">
            <a:off x="5831110" y="2444668"/>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71"/>
          <p:cNvSpPr/>
          <p:nvPr/>
        </p:nvSpPr>
        <p:spPr>
          <a:xfrm rot="2700000">
            <a:off x="8256558" y="3736811"/>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71"/>
          <p:cNvSpPr/>
          <p:nvPr/>
        </p:nvSpPr>
        <p:spPr>
          <a:xfrm rot="2700000">
            <a:off x="10676337" y="2444668"/>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71"/>
          <p:cNvSpPr/>
          <p:nvPr/>
        </p:nvSpPr>
        <p:spPr>
          <a:xfrm rot="2700000">
            <a:off x="952029" y="2933818"/>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71"/>
          <p:cNvSpPr/>
          <p:nvPr/>
        </p:nvSpPr>
        <p:spPr>
          <a:xfrm rot="2700000">
            <a:off x="3377477" y="4225961"/>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71"/>
          <p:cNvSpPr/>
          <p:nvPr/>
        </p:nvSpPr>
        <p:spPr>
          <a:xfrm rot="2700000">
            <a:off x="5831097" y="2933818"/>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71"/>
          <p:cNvSpPr/>
          <p:nvPr/>
        </p:nvSpPr>
        <p:spPr>
          <a:xfrm rot="2700000">
            <a:off x="8256545" y="4225961"/>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71"/>
          <p:cNvSpPr/>
          <p:nvPr/>
        </p:nvSpPr>
        <p:spPr>
          <a:xfrm rot="2700000">
            <a:off x="10676324" y="2933818"/>
            <a:ext cx="2044953" cy="2044953"/>
          </a:xfrm>
          <a:prstGeom prst="rect">
            <a:avLst/>
          </a:prstGeom>
          <a:solidFill>
            <a:srgbClr val="FFFFFF"/>
          </a:solidFill>
          <a:ln cap="flat" cmpd="sng" w="28575">
            <a:solidFill>
              <a:srgbClr val="0095F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71"/>
          <p:cNvSpPr/>
          <p:nvPr/>
        </p:nvSpPr>
        <p:spPr>
          <a:xfrm rot="2700000">
            <a:off x="952042" y="2705218"/>
            <a:ext cx="2044953" cy="204495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71"/>
          <p:cNvSpPr/>
          <p:nvPr/>
        </p:nvSpPr>
        <p:spPr>
          <a:xfrm rot="2700000">
            <a:off x="3377490" y="3997361"/>
            <a:ext cx="2044953" cy="204495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71"/>
          <p:cNvSpPr/>
          <p:nvPr/>
        </p:nvSpPr>
        <p:spPr>
          <a:xfrm rot="2700000">
            <a:off x="5831110" y="2705218"/>
            <a:ext cx="2044953" cy="204495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71"/>
          <p:cNvSpPr/>
          <p:nvPr/>
        </p:nvSpPr>
        <p:spPr>
          <a:xfrm rot="2700000">
            <a:off x="8256558" y="3997361"/>
            <a:ext cx="2044953" cy="204495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71"/>
          <p:cNvSpPr/>
          <p:nvPr/>
        </p:nvSpPr>
        <p:spPr>
          <a:xfrm rot="2700000">
            <a:off x="10676337" y="2705218"/>
            <a:ext cx="2044953" cy="204495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71"/>
          <p:cNvSpPr/>
          <p:nvPr/>
        </p:nvSpPr>
        <p:spPr>
          <a:xfrm rot="2700000">
            <a:off x="1765343" y="2031588"/>
            <a:ext cx="418324" cy="41832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71"/>
          <p:cNvSpPr/>
          <p:nvPr/>
        </p:nvSpPr>
        <p:spPr>
          <a:xfrm rot="2700000">
            <a:off x="1765343" y="2031588"/>
            <a:ext cx="418324" cy="418324"/>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71"/>
          <p:cNvSpPr txBox="1"/>
          <p:nvPr/>
        </p:nvSpPr>
        <p:spPr>
          <a:xfrm>
            <a:off x="840301" y="3155889"/>
            <a:ext cx="2211900" cy="1075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Medium"/>
                <a:ea typeface="Open Sans Medium"/>
                <a:cs typeface="Open Sans Medium"/>
                <a:sym typeface="Open Sans Medium"/>
              </a:rPr>
              <a:t>Determinar la ‘Fecha de inicio’ y ‘Fecha final’ para facilitar la búsqueda de la lista a reciclar..</a:t>
            </a:r>
            <a:endParaRPr i="0" sz="1300" u="none" cap="none" strike="noStrike">
              <a:solidFill>
                <a:srgbClr val="003B4D"/>
              </a:solidFill>
              <a:latin typeface="Open Sans Medium"/>
              <a:ea typeface="Open Sans Medium"/>
              <a:cs typeface="Open Sans Medium"/>
              <a:sym typeface="Open Sans Medium"/>
            </a:endParaRPr>
          </a:p>
        </p:txBody>
      </p:sp>
      <p:sp>
        <p:nvSpPr>
          <p:cNvPr id="829" name="Google Shape;829;p71"/>
          <p:cNvSpPr txBox="1"/>
          <p:nvPr/>
        </p:nvSpPr>
        <p:spPr>
          <a:xfrm>
            <a:off x="1751369" y="2075251"/>
            <a:ext cx="446400" cy="33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1</a:t>
            </a:r>
            <a:endParaRPr i="0" sz="1600" u="none" cap="none" strike="noStrike">
              <a:solidFill>
                <a:srgbClr val="002540"/>
              </a:solidFill>
              <a:latin typeface="Open Sans ExtraBold"/>
              <a:ea typeface="Open Sans ExtraBold"/>
              <a:cs typeface="Open Sans ExtraBold"/>
              <a:sym typeface="Open Sans ExtraBold"/>
            </a:endParaRPr>
          </a:p>
        </p:txBody>
      </p:sp>
      <p:sp>
        <p:nvSpPr>
          <p:cNvPr id="830" name="Google Shape;830;p71"/>
          <p:cNvSpPr/>
          <p:nvPr/>
        </p:nvSpPr>
        <p:spPr>
          <a:xfrm rot="2700000">
            <a:off x="4190792" y="3323730"/>
            <a:ext cx="418324" cy="41832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71"/>
          <p:cNvSpPr/>
          <p:nvPr/>
        </p:nvSpPr>
        <p:spPr>
          <a:xfrm rot="2700000">
            <a:off x="4190792" y="3323730"/>
            <a:ext cx="418324" cy="418324"/>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71"/>
          <p:cNvSpPr txBox="1"/>
          <p:nvPr/>
        </p:nvSpPr>
        <p:spPr>
          <a:xfrm>
            <a:off x="3294074" y="4704668"/>
            <a:ext cx="2211900" cy="630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Medium"/>
                <a:ea typeface="Open Sans Medium"/>
                <a:cs typeface="Open Sans Medium"/>
                <a:sym typeface="Open Sans Medium"/>
              </a:rPr>
              <a:t>Elegir el marcador y ver todas las listas finalizadas en ese período de tiempo.</a:t>
            </a:r>
            <a:endParaRPr i="0" sz="1300" u="none" cap="none" strike="noStrike">
              <a:solidFill>
                <a:srgbClr val="003B4D"/>
              </a:solidFill>
              <a:latin typeface="Open Sans Medium"/>
              <a:ea typeface="Open Sans Medium"/>
              <a:cs typeface="Open Sans Medium"/>
              <a:sym typeface="Open Sans Medium"/>
            </a:endParaRPr>
          </a:p>
        </p:txBody>
      </p:sp>
      <p:sp>
        <p:nvSpPr>
          <p:cNvPr id="833" name="Google Shape;833;p71"/>
          <p:cNvSpPr txBox="1"/>
          <p:nvPr/>
        </p:nvSpPr>
        <p:spPr>
          <a:xfrm>
            <a:off x="4176817" y="3367394"/>
            <a:ext cx="446400" cy="33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2</a:t>
            </a:r>
            <a:endParaRPr i="0" sz="1600" u="none" cap="none" strike="noStrike">
              <a:solidFill>
                <a:srgbClr val="002540"/>
              </a:solidFill>
              <a:latin typeface="Open Sans ExtraBold"/>
              <a:ea typeface="Open Sans ExtraBold"/>
              <a:cs typeface="Open Sans ExtraBold"/>
              <a:sym typeface="Open Sans ExtraBold"/>
            </a:endParaRPr>
          </a:p>
        </p:txBody>
      </p:sp>
      <p:sp>
        <p:nvSpPr>
          <p:cNvPr id="834" name="Google Shape;834;p71"/>
          <p:cNvSpPr/>
          <p:nvPr/>
        </p:nvSpPr>
        <p:spPr>
          <a:xfrm rot="2700000">
            <a:off x="6644411" y="2031588"/>
            <a:ext cx="418324" cy="41832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71"/>
          <p:cNvSpPr/>
          <p:nvPr/>
        </p:nvSpPr>
        <p:spPr>
          <a:xfrm rot="2700000">
            <a:off x="6644411" y="2031588"/>
            <a:ext cx="418324" cy="418324"/>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71"/>
          <p:cNvSpPr txBox="1"/>
          <p:nvPr/>
        </p:nvSpPr>
        <p:spPr>
          <a:xfrm>
            <a:off x="5747694" y="3377039"/>
            <a:ext cx="2211900" cy="615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Medium"/>
                <a:ea typeface="Open Sans Medium"/>
                <a:cs typeface="Open Sans Medium"/>
                <a:sym typeface="Open Sans Medium"/>
              </a:rPr>
              <a:t>Seleccionar la lista que se desea reciclar.</a:t>
            </a:r>
            <a:endParaRPr i="0" sz="1300" u="none" cap="none" strike="noStrike">
              <a:solidFill>
                <a:srgbClr val="003B4D"/>
              </a:solidFill>
              <a:latin typeface="Open Sans Medium"/>
              <a:ea typeface="Open Sans Medium"/>
              <a:cs typeface="Open Sans Medium"/>
              <a:sym typeface="Open Sans Medium"/>
            </a:endParaRPr>
          </a:p>
        </p:txBody>
      </p:sp>
      <p:sp>
        <p:nvSpPr>
          <p:cNvPr id="837" name="Google Shape;837;p71"/>
          <p:cNvSpPr txBox="1"/>
          <p:nvPr/>
        </p:nvSpPr>
        <p:spPr>
          <a:xfrm>
            <a:off x="6630437" y="2075251"/>
            <a:ext cx="446400" cy="33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3</a:t>
            </a:r>
            <a:endParaRPr i="0" sz="1600" u="none" cap="none" strike="noStrike">
              <a:solidFill>
                <a:srgbClr val="002540"/>
              </a:solidFill>
              <a:latin typeface="Open Sans ExtraBold"/>
              <a:ea typeface="Open Sans ExtraBold"/>
              <a:cs typeface="Open Sans ExtraBold"/>
              <a:sym typeface="Open Sans ExtraBold"/>
            </a:endParaRPr>
          </a:p>
        </p:txBody>
      </p:sp>
      <p:sp>
        <p:nvSpPr>
          <p:cNvPr id="838" name="Google Shape;838;p71"/>
          <p:cNvSpPr/>
          <p:nvPr/>
        </p:nvSpPr>
        <p:spPr>
          <a:xfrm rot="2700000">
            <a:off x="9069860" y="3323730"/>
            <a:ext cx="418324" cy="41832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71"/>
          <p:cNvSpPr/>
          <p:nvPr/>
        </p:nvSpPr>
        <p:spPr>
          <a:xfrm rot="2700000">
            <a:off x="9069860" y="3323730"/>
            <a:ext cx="418324" cy="418324"/>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71"/>
          <p:cNvSpPr txBox="1"/>
          <p:nvPr/>
        </p:nvSpPr>
        <p:spPr>
          <a:xfrm>
            <a:off x="9055885" y="3367394"/>
            <a:ext cx="446400" cy="33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4</a:t>
            </a:r>
            <a:endParaRPr i="0" sz="1600" u="none" cap="none" strike="noStrike">
              <a:solidFill>
                <a:srgbClr val="002540"/>
              </a:solidFill>
              <a:latin typeface="Open Sans ExtraBold"/>
              <a:ea typeface="Open Sans ExtraBold"/>
              <a:cs typeface="Open Sans ExtraBold"/>
              <a:sym typeface="Open Sans ExtraBold"/>
            </a:endParaRPr>
          </a:p>
        </p:txBody>
      </p:sp>
      <p:sp>
        <p:nvSpPr>
          <p:cNvPr id="841" name="Google Shape;841;p71"/>
          <p:cNvSpPr txBox="1"/>
          <p:nvPr/>
        </p:nvSpPr>
        <p:spPr>
          <a:xfrm>
            <a:off x="8173088" y="4597273"/>
            <a:ext cx="2211900" cy="1075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Medium"/>
                <a:ea typeface="Open Sans Medium"/>
                <a:cs typeface="Open Sans Medium"/>
                <a:sym typeface="Open Sans Medium"/>
              </a:rPr>
              <a:t>Seleccionar los ‘Resultados de Telefonía y Gestión (Tipificación) que se desean reciclar.</a:t>
            </a:r>
            <a:endParaRPr i="0" sz="1300" u="none" cap="none" strike="noStrike">
              <a:solidFill>
                <a:srgbClr val="003B4D"/>
              </a:solidFill>
              <a:latin typeface="Open Sans Medium"/>
              <a:ea typeface="Open Sans Medium"/>
              <a:cs typeface="Open Sans Medium"/>
              <a:sym typeface="Open Sans Medium"/>
            </a:endParaRPr>
          </a:p>
        </p:txBody>
      </p:sp>
      <p:sp>
        <p:nvSpPr>
          <p:cNvPr id="842" name="Google Shape;842;p71"/>
          <p:cNvSpPr/>
          <p:nvPr/>
        </p:nvSpPr>
        <p:spPr>
          <a:xfrm rot="2700000">
            <a:off x="11489638" y="2031588"/>
            <a:ext cx="418324" cy="41832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71"/>
          <p:cNvSpPr/>
          <p:nvPr/>
        </p:nvSpPr>
        <p:spPr>
          <a:xfrm rot="2700000">
            <a:off x="11489638" y="2031588"/>
            <a:ext cx="418324" cy="418324"/>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71"/>
          <p:cNvSpPr txBox="1"/>
          <p:nvPr/>
        </p:nvSpPr>
        <p:spPr>
          <a:xfrm>
            <a:off x="10598446" y="3136689"/>
            <a:ext cx="2211900" cy="153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3B4D"/>
                </a:solidFill>
                <a:latin typeface="Open Sans Medium"/>
                <a:ea typeface="Open Sans Medium"/>
                <a:cs typeface="Open Sans Medium"/>
                <a:sym typeface="Open Sans Medium"/>
              </a:rPr>
              <a:t>En ‘Gestionar Resultados’, determinar las tipificaciones que se desean utilizar para el reciclaje. </a:t>
            </a:r>
            <a:endParaRPr i="0" sz="1300" u="none" cap="none" strike="noStrike">
              <a:solidFill>
                <a:srgbClr val="003B4D"/>
              </a:solidFill>
              <a:latin typeface="Open Sans Medium"/>
              <a:ea typeface="Open Sans Medium"/>
              <a:cs typeface="Open Sans Medium"/>
              <a:sym typeface="Open Sans Medium"/>
            </a:endParaRPr>
          </a:p>
          <a:p>
            <a:pPr indent="0" lvl="0" marL="0" marR="0" rtl="0" algn="ctr">
              <a:lnSpc>
                <a:spcPct val="115000"/>
              </a:lnSpc>
              <a:spcBef>
                <a:spcPts val="0"/>
              </a:spcBef>
              <a:spcAft>
                <a:spcPts val="0"/>
              </a:spcAft>
              <a:buClr>
                <a:srgbClr val="000000"/>
              </a:buClr>
              <a:buSzPts val="1400"/>
              <a:buFont typeface="Arial"/>
              <a:buNone/>
            </a:pPr>
            <a:r>
              <a:t/>
            </a:r>
            <a:endParaRPr i="0" sz="1300" u="none" cap="none" strike="noStrike">
              <a:solidFill>
                <a:srgbClr val="003B4D"/>
              </a:solidFill>
              <a:latin typeface="Open Sans Medium"/>
              <a:ea typeface="Open Sans Medium"/>
              <a:cs typeface="Open Sans Medium"/>
              <a:sym typeface="Open Sans Medium"/>
            </a:endParaRPr>
          </a:p>
        </p:txBody>
      </p:sp>
      <p:sp>
        <p:nvSpPr>
          <p:cNvPr id="845" name="Google Shape;845;p71"/>
          <p:cNvSpPr txBox="1"/>
          <p:nvPr/>
        </p:nvSpPr>
        <p:spPr>
          <a:xfrm>
            <a:off x="11475664" y="2075251"/>
            <a:ext cx="446400" cy="33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5</a:t>
            </a:r>
            <a:endParaRPr i="0" sz="1600" u="none" cap="none" strike="noStrike">
              <a:solidFill>
                <a:srgbClr val="002540"/>
              </a:solidFill>
              <a:latin typeface="Open Sans ExtraBold"/>
              <a:ea typeface="Open Sans ExtraBold"/>
              <a:cs typeface="Open Sans ExtraBold"/>
              <a:sym typeface="Open Sans ExtraBold"/>
            </a:endParaRPr>
          </a:p>
        </p:txBody>
      </p:sp>
      <p:sp>
        <p:nvSpPr>
          <p:cNvPr id="846" name="Google Shape;846;p71"/>
          <p:cNvSpPr txBox="1"/>
          <p:nvPr/>
        </p:nvSpPr>
        <p:spPr>
          <a:xfrm>
            <a:off x="1131285" y="1270790"/>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s" sz="1800">
                <a:solidFill>
                  <a:srgbClr val="002540"/>
                </a:solidFill>
                <a:latin typeface="Open Sans ExtraBold"/>
                <a:ea typeface="Open Sans ExtraBold"/>
                <a:cs typeface="Open Sans ExtraBold"/>
                <a:sym typeface="Open Sans ExtraBold"/>
              </a:rPr>
              <a:t>Paso a paso</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0" name="Shape 850"/>
        <p:cNvGrpSpPr/>
        <p:nvPr/>
      </p:nvGrpSpPr>
      <p:grpSpPr>
        <a:xfrm>
          <a:off x="0" y="0"/>
          <a:ext cx="0" cy="0"/>
          <a:chOff x="0" y="0"/>
          <a:chExt cx="0" cy="0"/>
        </a:xfrm>
      </p:grpSpPr>
      <p:sp>
        <p:nvSpPr>
          <p:cNvPr id="851" name="Google Shape;851;p72"/>
          <p:cNvSpPr/>
          <p:nvPr/>
        </p:nvSpPr>
        <p:spPr>
          <a:xfrm>
            <a:off x="6547010" y="4307734"/>
            <a:ext cx="2795700" cy="2454900"/>
          </a:xfrm>
          <a:prstGeom prst="rect">
            <a:avLst/>
          </a:prstGeom>
          <a:solidFill>
            <a:schemeClr val="lt1"/>
          </a:solidFill>
          <a:ln>
            <a:noFill/>
          </a:ln>
          <a:effectLst>
            <a:outerShdw blurRad="57150" rotWithShape="0" algn="bl" dir="2820000" dist="152400">
              <a:srgbClr val="000000">
                <a:alpha val="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72"/>
          <p:cNvSpPr/>
          <p:nvPr/>
        </p:nvSpPr>
        <p:spPr>
          <a:xfrm>
            <a:off x="6547010" y="4307734"/>
            <a:ext cx="2795700" cy="2454900"/>
          </a:xfrm>
          <a:prstGeom prst="rect">
            <a:avLst/>
          </a:prstGeom>
          <a:solidFill>
            <a:srgbClr val="F2757E"/>
          </a:solidFill>
          <a:ln>
            <a:noFill/>
          </a:ln>
          <a:effectLst>
            <a:outerShdw blurRad="57150" rotWithShape="0" algn="bl" dir="2820000" dist="152400">
              <a:srgbClr val="000000">
                <a:alpha val="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72"/>
          <p:cNvSpPr txBox="1"/>
          <p:nvPr/>
        </p:nvSpPr>
        <p:spPr>
          <a:xfrm>
            <a:off x="6772709" y="4839463"/>
            <a:ext cx="2344200" cy="1305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Medium"/>
                <a:ea typeface="Open Sans Medium"/>
                <a:cs typeface="Open Sans Medium"/>
                <a:sym typeface="Open Sans Medium"/>
              </a:rPr>
              <a:t>No se recomienda reciclar más de 3 veces una lista, dado que es probable que los contactos restantes sean no contactables.</a:t>
            </a:r>
            <a:endParaRPr i="0" sz="1300" u="none" cap="none" strike="noStrike">
              <a:solidFill>
                <a:srgbClr val="002540"/>
              </a:solidFill>
              <a:latin typeface="Open Sans Medium"/>
              <a:ea typeface="Open Sans Medium"/>
              <a:cs typeface="Open Sans Medium"/>
              <a:sym typeface="Open Sans Medium"/>
            </a:endParaRPr>
          </a:p>
        </p:txBody>
      </p:sp>
      <p:sp>
        <p:nvSpPr>
          <p:cNvPr id="854" name="Google Shape;854;p72"/>
          <p:cNvSpPr/>
          <p:nvPr/>
        </p:nvSpPr>
        <p:spPr>
          <a:xfrm rot="10800000">
            <a:off x="7749489" y="4131986"/>
            <a:ext cx="390600" cy="337500"/>
          </a:xfrm>
          <a:prstGeom prst="triangle">
            <a:avLst>
              <a:gd fmla="val 50000" name="adj"/>
            </a:avLst>
          </a:prstGeom>
          <a:solidFill>
            <a:srgbClr val="003B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72"/>
          <p:cNvSpPr/>
          <p:nvPr/>
        </p:nvSpPr>
        <p:spPr>
          <a:xfrm>
            <a:off x="8837299" y="2131412"/>
            <a:ext cx="2795700" cy="2454900"/>
          </a:xfrm>
          <a:prstGeom prst="rect">
            <a:avLst/>
          </a:prstGeom>
          <a:solidFill>
            <a:srgbClr val="CCEAFF"/>
          </a:solidFill>
          <a:ln>
            <a:noFill/>
          </a:ln>
          <a:effectLst>
            <a:outerShdw blurRad="57150" rotWithShape="0" algn="bl" dir="2820000" dist="152400">
              <a:srgbClr val="000000">
                <a:alpha val="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72"/>
          <p:cNvSpPr txBox="1"/>
          <p:nvPr/>
        </p:nvSpPr>
        <p:spPr>
          <a:xfrm>
            <a:off x="9206087" y="2532855"/>
            <a:ext cx="2201400" cy="222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Medium"/>
                <a:ea typeface="Open Sans Medium"/>
                <a:cs typeface="Open Sans Medium"/>
                <a:sym typeface="Open Sans Medium"/>
              </a:rPr>
              <a:t>Todas las listas recicladas (manual o automáticamente) pueden ser encontradas en el dashboard de Manejo de Listas del marcador.</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Medium"/>
              <a:ea typeface="Open Sans Medium"/>
              <a:cs typeface="Open Sans Medium"/>
              <a:sym typeface="Open Sans Medium"/>
            </a:endParaRPr>
          </a:p>
        </p:txBody>
      </p:sp>
      <p:sp>
        <p:nvSpPr>
          <p:cNvPr id="857" name="Google Shape;857;p72"/>
          <p:cNvSpPr/>
          <p:nvPr/>
        </p:nvSpPr>
        <p:spPr>
          <a:xfrm rot="10800000">
            <a:off x="10039778" y="1970955"/>
            <a:ext cx="390600" cy="337500"/>
          </a:xfrm>
          <a:prstGeom prst="triangle">
            <a:avLst>
              <a:gd fmla="val 50000" name="adj"/>
            </a:avLst>
          </a:prstGeom>
          <a:solidFill>
            <a:srgbClr val="003B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72"/>
          <p:cNvSpPr/>
          <p:nvPr/>
        </p:nvSpPr>
        <p:spPr>
          <a:xfrm>
            <a:off x="6049125" y="1136300"/>
            <a:ext cx="2989800" cy="2914200"/>
          </a:xfrm>
          <a:prstGeom prst="rect">
            <a:avLst/>
          </a:prstGeom>
          <a:solidFill>
            <a:schemeClr val="lt1"/>
          </a:solidFill>
          <a:ln>
            <a:noFill/>
          </a:ln>
          <a:effectLst>
            <a:outerShdw blurRad="57150" rotWithShape="0" algn="bl" dir="2820000" dist="152400">
              <a:srgbClr val="000000">
                <a:alpha val="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72"/>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sp>
        <p:nvSpPr>
          <p:cNvPr id="860" name="Google Shape;860;p72"/>
          <p:cNvSpPr txBox="1"/>
          <p:nvPr/>
        </p:nvSpPr>
        <p:spPr>
          <a:xfrm>
            <a:off x="1131285" y="1270790"/>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i="0" lang="es" sz="1800" u="none" cap="none" strike="noStrike">
                <a:solidFill>
                  <a:srgbClr val="002540"/>
                </a:solidFill>
                <a:latin typeface="Open Sans ExtraBold"/>
                <a:ea typeface="Open Sans ExtraBold"/>
                <a:cs typeface="Open Sans ExtraBold"/>
                <a:sym typeface="Open Sans ExtraBold"/>
              </a:rPr>
              <a:t>Tips</a:t>
            </a:r>
            <a:r>
              <a:rPr i="0" lang="es" sz="1800" u="none" cap="none" strike="noStrike">
                <a:solidFill>
                  <a:srgbClr val="0095FF"/>
                </a:solidFill>
                <a:latin typeface="Open Sans ExtraBold"/>
                <a:ea typeface="Open Sans ExtraBold"/>
                <a:cs typeface="Open Sans ExtraBold"/>
                <a:sym typeface="Open Sans ExtraBold"/>
              </a:rPr>
              <a:t>:</a:t>
            </a:r>
            <a:endParaRPr i="0" sz="1800" u="none" cap="none" strike="noStrike">
              <a:solidFill>
                <a:srgbClr val="0095FF"/>
              </a:solidFill>
              <a:latin typeface="Open Sans ExtraBold"/>
              <a:ea typeface="Open Sans ExtraBold"/>
              <a:cs typeface="Open Sans ExtraBold"/>
              <a:sym typeface="Open Sans ExtraBold"/>
            </a:endParaRPr>
          </a:p>
        </p:txBody>
      </p:sp>
      <p:pic>
        <p:nvPicPr>
          <p:cNvPr id="861" name="Google Shape;861;p72"/>
          <p:cNvPicPr preferRelativeResize="0"/>
          <p:nvPr/>
        </p:nvPicPr>
        <p:blipFill rotWithShape="1">
          <a:blip r:embed="rId4">
            <a:alphaModFix/>
          </a:blip>
          <a:srcRect b="-1061" l="0" r="0" t="0"/>
          <a:stretch/>
        </p:blipFill>
        <p:spPr>
          <a:xfrm>
            <a:off x="2234225" y="2980275"/>
            <a:ext cx="2121151" cy="4293975"/>
          </a:xfrm>
          <a:prstGeom prst="rect">
            <a:avLst/>
          </a:prstGeom>
          <a:noFill/>
          <a:ln>
            <a:noFill/>
          </a:ln>
        </p:spPr>
      </p:pic>
      <p:sp>
        <p:nvSpPr>
          <p:cNvPr id="862" name="Google Shape;862;p72"/>
          <p:cNvSpPr/>
          <p:nvPr/>
        </p:nvSpPr>
        <p:spPr>
          <a:xfrm>
            <a:off x="6049125" y="1136300"/>
            <a:ext cx="2989800" cy="2914200"/>
          </a:xfrm>
          <a:prstGeom prst="rect">
            <a:avLst/>
          </a:prstGeom>
          <a:solidFill>
            <a:srgbClr val="FFBC58"/>
          </a:solidFill>
          <a:ln>
            <a:noFill/>
          </a:ln>
          <a:effectLst>
            <a:outerShdw blurRad="57150" rotWithShape="0" algn="bl" dir="2820000" dist="152400">
              <a:srgbClr val="000000">
                <a:alpha val="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72"/>
          <p:cNvSpPr txBox="1"/>
          <p:nvPr/>
        </p:nvSpPr>
        <p:spPr>
          <a:xfrm>
            <a:off x="6183525" y="1473350"/>
            <a:ext cx="2721000" cy="222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Medium"/>
                <a:ea typeface="Open Sans Medium"/>
                <a:cs typeface="Open Sans Medium"/>
                <a:sym typeface="Open Sans Medium"/>
              </a:rPr>
              <a:t>Siempre es útil mezclar listas recicladas con bajos porcentajes de prioridad -ya que son números más difíciles de contactar-, con listas originales; con el fin de obtener niveles de contactabilidad altos y mantener los agentes ocupados.</a:t>
            </a:r>
            <a:endParaRPr i="0" sz="1300" u="none" cap="none" strike="noStrike">
              <a:solidFill>
                <a:srgbClr val="002540"/>
              </a:solidFill>
              <a:latin typeface="Open Sans Medium"/>
              <a:ea typeface="Open Sans Medium"/>
              <a:cs typeface="Open Sans Medium"/>
              <a:sym typeface="Open Sans Medium"/>
            </a:endParaRPr>
          </a:p>
        </p:txBody>
      </p:sp>
      <p:sp>
        <p:nvSpPr>
          <p:cNvPr id="864" name="Google Shape;864;p72"/>
          <p:cNvSpPr/>
          <p:nvPr/>
        </p:nvSpPr>
        <p:spPr>
          <a:xfrm rot="10800000">
            <a:off x="7348723" y="955204"/>
            <a:ext cx="390600" cy="337500"/>
          </a:xfrm>
          <a:prstGeom prst="triangle">
            <a:avLst>
              <a:gd fmla="val 50000" name="adj"/>
            </a:avLst>
          </a:prstGeom>
          <a:solidFill>
            <a:srgbClr val="003B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8" name="Shape 868"/>
        <p:cNvGrpSpPr/>
        <p:nvPr/>
      </p:nvGrpSpPr>
      <p:grpSpPr>
        <a:xfrm>
          <a:off x="0" y="0"/>
          <a:ext cx="0" cy="0"/>
          <a:chOff x="0" y="0"/>
          <a:chExt cx="0" cy="0"/>
        </a:xfrm>
      </p:grpSpPr>
      <p:sp>
        <p:nvSpPr>
          <p:cNvPr id="869" name="Google Shape;869;p73"/>
          <p:cNvSpPr txBox="1"/>
          <p:nvPr/>
        </p:nvSpPr>
        <p:spPr>
          <a:xfrm>
            <a:off x="1000000" y="1108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300"/>
              <a:buFont typeface="Arial"/>
              <a:buNone/>
            </a:pPr>
            <a:r>
              <a:rPr lang="es" sz="1300">
                <a:solidFill>
                  <a:srgbClr val="002540"/>
                </a:solidFill>
                <a:latin typeface="Open Sans"/>
                <a:ea typeface="Open Sans"/>
                <a:cs typeface="Open Sans"/>
                <a:sym typeface="Open Sans"/>
              </a:rPr>
              <a:t>Para poder modificar o cambiar las opciones de marcado y obtener así mejores resultados, es posible aplicar diversos filtros para el reciclaje a los resultados de las listas.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3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300"/>
              <a:buFont typeface="Arial"/>
              <a:buNone/>
            </a:pPr>
            <a:r>
              <a:rPr lang="es" sz="1300">
                <a:solidFill>
                  <a:srgbClr val="002540"/>
                </a:solidFill>
                <a:latin typeface="Open Sans"/>
                <a:ea typeface="Open Sans"/>
                <a:cs typeface="Open Sans"/>
                <a:sym typeface="Open Sans"/>
              </a:rPr>
              <a:t>Por otra parte, existen criterios de reciclaje personalizados, que permiten que la lista reciclada sea modificada para que se ajuste a las nuevas reglas de marcado, que permiten que las reglas originales de marcado sean eliminadas, reordenadas o modificadas.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870" name="Google Shape;870;p73"/>
          <p:cNvSpPr txBox="1"/>
          <p:nvPr>
            <p:ph type="title"/>
          </p:nvPr>
        </p:nvSpPr>
        <p:spPr>
          <a:xfrm>
            <a:off x="866400" y="90900"/>
            <a:ext cx="65808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FILTROS Y PERSONALIZACIÓN</a:t>
            </a:r>
            <a:endParaRPr sz="1300">
              <a:solidFill>
                <a:srgbClr val="435E72"/>
              </a:solidFill>
              <a:latin typeface="Open Sans ExtraBold"/>
              <a:ea typeface="Open Sans ExtraBold"/>
              <a:cs typeface="Open Sans ExtraBold"/>
              <a:sym typeface="Open Sans ExtraBold"/>
            </a:endParaRPr>
          </a:p>
        </p:txBody>
      </p:sp>
      <p:pic>
        <p:nvPicPr>
          <p:cNvPr id="871" name="Google Shape;871;p73"/>
          <p:cNvPicPr preferRelativeResize="0"/>
          <p:nvPr/>
        </p:nvPicPr>
        <p:blipFill rotWithShape="1">
          <a:blip r:embed="rId4">
            <a:alphaModFix/>
          </a:blip>
          <a:srcRect b="709" l="0" r="0" t="709"/>
          <a:stretch/>
        </p:blipFill>
        <p:spPr>
          <a:xfrm>
            <a:off x="7947599" y="1856451"/>
            <a:ext cx="4294375" cy="41966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5" name="Shape 875"/>
        <p:cNvGrpSpPr/>
        <p:nvPr/>
      </p:nvGrpSpPr>
      <p:grpSpPr>
        <a:xfrm>
          <a:off x="0" y="0"/>
          <a:ext cx="0" cy="0"/>
          <a:chOff x="0" y="0"/>
          <a:chExt cx="0" cy="0"/>
        </a:xfrm>
      </p:grpSpPr>
      <p:sp>
        <p:nvSpPr>
          <p:cNvPr id="876" name="Google Shape;876;p74"/>
          <p:cNvSpPr/>
          <p:nvPr/>
        </p:nvSpPr>
        <p:spPr>
          <a:xfrm>
            <a:off x="1696998" y="2253614"/>
            <a:ext cx="9679500" cy="1522200"/>
          </a:xfrm>
          <a:prstGeom prst="rect">
            <a:avLst/>
          </a:prstGeom>
          <a:noFill/>
          <a:ln cap="flat" cmpd="sng" w="285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74"/>
          <p:cNvSpPr/>
          <p:nvPr/>
        </p:nvSpPr>
        <p:spPr>
          <a:xfrm>
            <a:off x="1696998" y="4455326"/>
            <a:ext cx="9679500" cy="2214300"/>
          </a:xfrm>
          <a:prstGeom prst="rect">
            <a:avLst/>
          </a:prstGeom>
          <a:noFill/>
          <a:ln cap="flat" cmpd="sng" w="285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74"/>
          <p:cNvSpPr/>
          <p:nvPr/>
        </p:nvSpPr>
        <p:spPr>
          <a:xfrm>
            <a:off x="1895762" y="4346170"/>
            <a:ext cx="3829800" cy="238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74"/>
          <p:cNvSpPr/>
          <p:nvPr/>
        </p:nvSpPr>
        <p:spPr>
          <a:xfrm>
            <a:off x="1895762" y="2141108"/>
            <a:ext cx="2881800" cy="238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74"/>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CRITERIOS</a:t>
            </a:r>
            <a:endParaRPr sz="1300">
              <a:solidFill>
                <a:srgbClr val="435E72"/>
              </a:solidFill>
              <a:latin typeface="Open Sans ExtraBold"/>
              <a:ea typeface="Open Sans ExtraBold"/>
              <a:cs typeface="Open Sans ExtraBold"/>
              <a:sym typeface="Open Sans ExtraBold"/>
            </a:endParaRPr>
          </a:p>
        </p:txBody>
      </p:sp>
      <p:sp>
        <p:nvSpPr>
          <p:cNvPr id="881" name="Google Shape;881;p74"/>
          <p:cNvSpPr/>
          <p:nvPr/>
        </p:nvSpPr>
        <p:spPr>
          <a:xfrm>
            <a:off x="1895762" y="4346170"/>
            <a:ext cx="3829800" cy="238200"/>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74"/>
          <p:cNvSpPr/>
          <p:nvPr/>
        </p:nvSpPr>
        <p:spPr>
          <a:xfrm>
            <a:off x="863747" y="1282631"/>
            <a:ext cx="10710300" cy="4773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chemeClr val="dk1"/>
              </a:buClr>
              <a:buSzPts val="1300"/>
              <a:buFont typeface="Arial"/>
              <a:buNone/>
            </a:pPr>
            <a:r>
              <a:rPr i="0" lang="es" sz="1300" u="none" cap="none" strike="noStrike">
                <a:solidFill>
                  <a:srgbClr val="002540"/>
                </a:solidFill>
                <a:latin typeface="Open Sans"/>
                <a:ea typeface="Open Sans"/>
                <a:cs typeface="Open Sans"/>
                <a:sym typeface="Open Sans"/>
              </a:rPr>
              <a:t>Las listas recicladas trabajan con un criterio de marcado que es establecido por defecto, y </a:t>
            </a:r>
            <a:r>
              <a:rPr b="1" i="0" lang="es" sz="1300" u="none" cap="none" strike="noStrike">
                <a:solidFill>
                  <a:srgbClr val="002540"/>
                </a:solidFill>
                <a:latin typeface="Open Sans"/>
                <a:ea typeface="Open Sans"/>
                <a:cs typeface="Open Sans"/>
                <a:sym typeface="Open Sans"/>
              </a:rPr>
              <a:t>contempla dos opciones: </a:t>
            </a:r>
            <a:endParaRPr b="1" i="0" sz="1300" u="none" cap="none" strike="noStrike">
              <a:solidFill>
                <a:srgbClr val="002540"/>
              </a:solidFill>
              <a:latin typeface="Open Sans"/>
              <a:ea typeface="Open Sans"/>
              <a:cs typeface="Open Sans"/>
              <a:sym typeface="Open Sans"/>
            </a:endParaRPr>
          </a:p>
        </p:txBody>
      </p:sp>
      <p:sp>
        <p:nvSpPr>
          <p:cNvPr id="883" name="Google Shape;883;p74"/>
          <p:cNvSpPr/>
          <p:nvPr/>
        </p:nvSpPr>
        <p:spPr>
          <a:xfrm>
            <a:off x="1895762" y="2141108"/>
            <a:ext cx="2881800" cy="238200"/>
          </a:xfrm>
          <a:prstGeom prst="rect">
            <a:avLst/>
          </a:prstGeom>
          <a:solidFill>
            <a:srgbClr val="FF9800">
              <a:alpha val="3795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74"/>
          <p:cNvSpPr txBox="1"/>
          <p:nvPr/>
        </p:nvSpPr>
        <p:spPr>
          <a:xfrm>
            <a:off x="1984273" y="1902217"/>
            <a:ext cx="2793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s" sz="1800" u="none" cap="none" strike="noStrike">
                <a:solidFill>
                  <a:srgbClr val="002540"/>
                </a:solidFill>
                <a:latin typeface="Open Sans"/>
                <a:ea typeface="Open Sans"/>
                <a:cs typeface="Open Sans"/>
                <a:sym typeface="Open Sans"/>
              </a:rPr>
              <a:t>Custom → Solo_XXX</a:t>
            </a:r>
            <a:endParaRPr b="1" i="0" sz="1800" u="none" cap="none" strike="noStrike">
              <a:solidFill>
                <a:srgbClr val="002540"/>
              </a:solidFill>
              <a:latin typeface="Open Sans"/>
              <a:ea typeface="Open Sans"/>
              <a:cs typeface="Open Sans"/>
              <a:sym typeface="Open Sans"/>
            </a:endParaRPr>
          </a:p>
        </p:txBody>
      </p:sp>
      <p:sp>
        <p:nvSpPr>
          <p:cNvPr id="885" name="Google Shape;885;p74"/>
          <p:cNvSpPr/>
          <p:nvPr/>
        </p:nvSpPr>
        <p:spPr>
          <a:xfrm>
            <a:off x="2254333" y="2544570"/>
            <a:ext cx="8602800" cy="11784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chemeClr val="dk1"/>
              </a:buClr>
              <a:buSzPts val="1300"/>
              <a:buFont typeface="Arial"/>
              <a:buNone/>
            </a:pPr>
            <a:r>
              <a:rPr i="0" lang="es" sz="1300" u="none" cap="none" strike="noStrike">
                <a:solidFill>
                  <a:srgbClr val="002540"/>
                </a:solidFill>
                <a:latin typeface="Open Sans"/>
                <a:ea typeface="Open Sans"/>
                <a:cs typeface="Open Sans"/>
                <a:sym typeface="Open Sans"/>
              </a:rPr>
              <a:t>Permite filtrar los números en la lista, dejando solo los especificados en XXX (por ejemplo, si se elige Only_MU, se mantienen los contactos M=Móvil y U=Desconocidos). Es importante notar que los contactos Prioritarios (P) siempre son tenidos en cuenta. </a:t>
            </a:r>
            <a:endParaRPr i="0" sz="1300" u="none" cap="none" strike="noStrike">
              <a:solidFill>
                <a:srgbClr val="002540"/>
              </a:solidFill>
              <a:latin typeface="Open Sans"/>
              <a:ea typeface="Open Sans"/>
              <a:cs typeface="Open Sans"/>
              <a:sym typeface="Open Sans"/>
            </a:endParaRPr>
          </a:p>
        </p:txBody>
      </p:sp>
      <p:sp>
        <p:nvSpPr>
          <p:cNvPr id="886" name="Google Shape;886;p74"/>
          <p:cNvSpPr txBox="1"/>
          <p:nvPr/>
        </p:nvSpPr>
        <p:spPr>
          <a:xfrm>
            <a:off x="1984276" y="4097976"/>
            <a:ext cx="3829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s" sz="1800" u="none" cap="none" strike="noStrike">
                <a:solidFill>
                  <a:srgbClr val="002540"/>
                </a:solidFill>
                <a:latin typeface="Open Sans"/>
                <a:ea typeface="Open Sans"/>
                <a:cs typeface="Open Sans"/>
                <a:sym typeface="Open Sans"/>
              </a:rPr>
              <a:t>Custom → Horizontal_Order</a:t>
            </a:r>
            <a:endParaRPr b="1" i="0" sz="1800" u="none" cap="none" strike="noStrike">
              <a:solidFill>
                <a:srgbClr val="002540"/>
              </a:solidFill>
              <a:latin typeface="Open Sans"/>
              <a:ea typeface="Open Sans"/>
              <a:cs typeface="Open Sans"/>
              <a:sym typeface="Open Sans"/>
            </a:endParaRPr>
          </a:p>
        </p:txBody>
      </p:sp>
      <p:sp>
        <p:nvSpPr>
          <p:cNvPr id="887" name="Google Shape;887;p74"/>
          <p:cNvSpPr/>
          <p:nvPr/>
        </p:nvSpPr>
        <p:spPr>
          <a:xfrm>
            <a:off x="2254325" y="4776273"/>
            <a:ext cx="8602800" cy="17565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chemeClr val="dk1"/>
              </a:buClr>
              <a:buSzPts val="1300"/>
              <a:buFont typeface="Arial"/>
              <a:buNone/>
            </a:pPr>
            <a:r>
              <a:rPr i="0" lang="es" sz="1300" u="none" cap="none" strike="noStrike">
                <a:solidFill>
                  <a:srgbClr val="002540"/>
                </a:solidFill>
                <a:latin typeface="Open Sans"/>
                <a:ea typeface="Open Sans"/>
                <a:cs typeface="Open Sans"/>
                <a:sym typeface="Open Sans"/>
              </a:rPr>
              <a:t>Permite que las listas sean ordenadas de forma horizontal en vez de vertical. Por defecto, las listas son marcadas de forma vertical e intentan contactar a un cliente y, si no atiende, llaman al siguiente. Cuando el marcador llama horizontalmente, tratará de llamar el contacto y todos los reintentos definidos antes de proceder a intentar con el siguiente. Si se desea llamar en este sentido, el cliente recibirá muchas llamadas perdidas en un período corto de tiempo.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300"/>
              <a:buFont typeface="Arial"/>
              <a:buNone/>
            </a:pPr>
            <a:r>
              <a:rPr i="0" lang="es" sz="1300" u="none" cap="none" strike="noStrike">
                <a:solidFill>
                  <a:srgbClr val="002540"/>
                </a:solidFill>
                <a:latin typeface="Open Sans"/>
                <a:ea typeface="Open Sans"/>
                <a:cs typeface="Open Sans"/>
                <a:sym typeface="Open Sans"/>
              </a:rPr>
              <a:t> </a:t>
            </a:r>
            <a:endParaRPr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¿CÓMO FUNCIONAN?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PARÁMETROS DE TELEFONÍA</a:t>
            </a:r>
            <a:endParaRPr sz="1300">
              <a:solidFill>
                <a:srgbClr val="435E72"/>
              </a:solidFill>
              <a:latin typeface="Open Sans ExtraBold"/>
              <a:ea typeface="Open Sans ExtraBold"/>
              <a:cs typeface="Open Sans ExtraBold"/>
              <a:sym typeface="Open Sans ExtraBold"/>
            </a:endParaRPr>
          </a:p>
        </p:txBody>
      </p:sp>
      <p:sp>
        <p:nvSpPr>
          <p:cNvPr id="108" name="Google Shape;108;p21"/>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Los marcadores automáticos pueden ser configurados para llamar a más de un tipo de número de teléfono (Home, Work, Mobile, Priority o Unknown), dependiendo de la hora y las especificaciones establecidas al cargar la lista. Por ejemplo, si esta establece que luego del horario laboral promedio el marcador tiene que discar el número personal del cliente (Mobile).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Los diferentes tipos de números de teléfono son: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09" name="Google Shape;109;p21"/>
          <p:cNvSpPr/>
          <p:nvPr/>
        </p:nvSpPr>
        <p:spPr>
          <a:xfrm>
            <a:off x="2490614" y="4536025"/>
            <a:ext cx="891300" cy="891900"/>
          </a:xfrm>
          <a:prstGeom prst="rect">
            <a:avLst/>
          </a:prstGeom>
          <a:noFill/>
          <a:ln cap="flat" cmpd="sng" w="38100">
            <a:solidFill>
              <a:srgbClr val="003B4D"/>
            </a:solidFill>
            <a:prstDash val="solid"/>
            <a:round/>
            <a:headEnd len="sm" w="sm" type="none"/>
            <a:tailEnd len="sm" w="sm" type="none"/>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Arial"/>
              <a:ea typeface="Arial"/>
              <a:cs typeface="Arial"/>
              <a:sym typeface="Arial"/>
            </a:endParaRPr>
          </a:p>
        </p:txBody>
      </p:sp>
      <p:sp>
        <p:nvSpPr>
          <p:cNvPr id="110" name="Google Shape;110;p21"/>
          <p:cNvSpPr/>
          <p:nvPr/>
        </p:nvSpPr>
        <p:spPr>
          <a:xfrm>
            <a:off x="4328493" y="4536025"/>
            <a:ext cx="891300" cy="891900"/>
          </a:xfrm>
          <a:prstGeom prst="rect">
            <a:avLst/>
          </a:prstGeom>
          <a:noFill/>
          <a:ln cap="flat" cmpd="sng" w="38100">
            <a:solidFill>
              <a:srgbClr val="003B4D"/>
            </a:solidFill>
            <a:prstDash val="solid"/>
            <a:round/>
            <a:headEnd len="sm" w="sm" type="none"/>
            <a:tailEnd len="sm" w="sm" type="none"/>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Arial"/>
              <a:ea typeface="Arial"/>
              <a:cs typeface="Arial"/>
              <a:sym typeface="Arial"/>
            </a:endParaRPr>
          </a:p>
        </p:txBody>
      </p:sp>
      <p:sp>
        <p:nvSpPr>
          <p:cNvPr id="111" name="Google Shape;111;p21"/>
          <p:cNvSpPr/>
          <p:nvPr/>
        </p:nvSpPr>
        <p:spPr>
          <a:xfrm>
            <a:off x="6166372" y="4536025"/>
            <a:ext cx="891300" cy="891900"/>
          </a:xfrm>
          <a:prstGeom prst="rect">
            <a:avLst/>
          </a:prstGeom>
          <a:noFill/>
          <a:ln cap="flat" cmpd="sng" w="38100">
            <a:solidFill>
              <a:srgbClr val="003B4D"/>
            </a:solidFill>
            <a:prstDash val="solid"/>
            <a:round/>
            <a:headEnd len="sm" w="sm" type="none"/>
            <a:tailEnd len="sm" w="sm" type="none"/>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Arial"/>
              <a:ea typeface="Arial"/>
              <a:cs typeface="Arial"/>
              <a:sym typeface="Arial"/>
            </a:endParaRPr>
          </a:p>
        </p:txBody>
      </p:sp>
      <p:sp>
        <p:nvSpPr>
          <p:cNvPr id="112" name="Google Shape;112;p21"/>
          <p:cNvSpPr/>
          <p:nvPr/>
        </p:nvSpPr>
        <p:spPr>
          <a:xfrm>
            <a:off x="8004251" y="4536025"/>
            <a:ext cx="891300" cy="891900"/>
          </a:xfrm>
          <a:prstGeom prst="rect">
            <a:avLst/>
          </a:prstGeom>
          <a:noFill/>
          <a:ln cap="flat" cmpd="sng" w="38100">
            <a:solidFill>
              <a:srgbClr val="003B4D"/>
            </a:solidFill>
            <a:prstDash val="solid"/>
            <a:round/>
            <a:headEnd len="sm" w="sm" type="none"/>
            <a:tailEnd len="sm" w="sm" type="none"/>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Arial"/>
              <a:ea typeface="Arial"/>
              <a:cs typeface="Arial"/>
              <a:sym typeface="Arial"/>
            </a:endParaRPr>
          </a:p>
        </p:txBody>
      </p:sp>
      <p:sp>
        <p:nvSpPr>
          <p:cNvPr id="113" name="Google Shape;113;p21"/>
          <p:cNvSpPr/>
          <p:nvPr/>
        </p:nvSpPr>
        <p:spPr>
          <a:xfrm>
            <a:off x="9842131" y="4536025"/>
            <a:ext cx="891300" cy="891900"/>
          </a:xfrm>
          <a:prstGeom prst="rect">
            <a:avLst/>
          </a:prstGeom>
          <a:noFill/>
          <a:ln cap="flat" cmpd="sng" w="38100">
            <a:solidFill>
              <a:srgbClr val="003B4D"/>
            </a:solidFill>
            <a:prstDash val="solid"/>
            <a:round/>
            <a:headEnd len="sm" w="sm" type="none"/>
            <a:tailEnd len="sm" w="sm" type="none"/>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Arial"/>
              <a:ea typeface="Arial"/>
              <a:cs typeface="Arial"/>
              <a:sym typeface="Arial"/>
            </a:endParaRPr>
          </a:p>
        </p:txBody>
      </p:sp>
      <p:sp>
        <p:nvSpPr>
          <p:cNvPr id="114" name="Google Shape;114;p21"/>
          <p:cNvSpPr txBox="1"/>
          <p:nvPr/>
        </p:nvSpPr>
        <p:spPr>
          <a:xfrm>
            <a:off x="2490626" y="4608502"/>
            <a:ext cx="891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3000"/>
              <a:buFont typeface="Arial"/>
              <a:buNone/>
            </a:pPr>
            <a:r>
              <a:rPr b="1" i="0" lang="es" sz="3000" u="none" cap="none" strike="noStrike">
                <a:solidFill>
                  <a:srgbClr val="0095FF"/>
                </a:solidFill>
                <a:latin typeface="Poppins"/>
                <a:ea typeface="Poppins"/>
                <a:cs typeface="Poppins"/>
                <a:sym typeface="Poppins"/>
              </a:rPr>
              <a:t>H </a:t>
            </a:r>
            <a:endParaRPr b="0" i="0" sz="3000" u="none" cap="none" strike="noStrike">
              <a:solidFill>
                <a:srgbClr val="0095FF"/>
              </a:solidFill>
              <a:latin typeface="Calibri"/>
              <a:ea typeface="Calibri"/>
              <a:cs typeface="Calibri"/>
              <a:sym typeface="Calibri"/>
            </a:endParaRPr>
          </a:p>
        </p:txBody>
      </p:sp>
      <p:sp>
        <p:nvSpPr>
          <p:cNvPr id="115" name="Google Shape;115;p21"/>
          <p:cNvSpPr txBox="1"/>
          <p:nvPr/>
        </p:nvSpPr>
        <p:spPr>
          <a:xfrm>
            <a:off x="4328506" y="4608502"/>
            <a:ext cx="891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3000"/>
              <a:buFont typeface="Arial"/>
              <a:buNone/>
            </a:pPr>
            <a:r>
              <a:rPr b="1" i="0" lang="es" sz="3000" u="none" cap="none" strike="noStrike">
                <a:solidFill>
                  <a:srgbClr val="0095FF"/>
                </a:solidFill>
                <a:latin typeface="Poppins"/>
                <a:ea typeface="Poppins"/>
                <a:cs typeface="Poppins"/>
                <a:sym typeface="Poppins"/>
              </a:rPr>
              <a:t>W</a:t>
            </a:r>
            <a:endParaRPr b="0" i="0" sz="3000" u="none" cap="none" strike="noStrike">
              <a:solidFill>
                <a:srgbClr val="0095FF"/>
              </a:solidFill>
              <a:latin typeface="Calibri"/>
              <a:ea typeface="Calibri"/>
              <a:cs typeface="Calibri"/>
              <a:sym typeface="Calibri"/>
            </a:endParaRPr>
          </a:p>
        </p:txBody>
      </p:sp>
      <p:sp>
        <p:nvSpPr>
          <p:cNvPr id="116" name="Google Shape;116;p21"/>
          <p:cNvSpPr txBox="1"/>
          <p:nvPr/>
        </p:nvSpPr>
        <p:spPr>
          <a:xfrm>
            <a:off x="6166385" y="4608502"/>
            <a:ext cx="891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3000"/>
              <a:buFont typeface="Arial"/>
              <a:buNone/>
            </a:pPr>
            <a:r>
              <a:rPr b="1" i="0" lang="es" sz="3000" u="none" cap="none" strike="noStrike">
                <a:solidFill>
                  <a:srgbClr val="0095FF"/>
                </a:solidFill>
                <a:latin typeface="Poppins"/>
                <a:ea typeface="Poppins"/>
                <a:cs typeface="Poppins"/>
                <a:sym typeface="Poppins"/>
              </a:rPr>
              <a:t>M</a:t>
            </a:r>
            <a:endParaRPr b="0" i="0" sz="3000" u="none" cap="none" strike="noStrike">
              <a:solidFill>
                <a:srgbClr val="0095FF"/>
              </a:solidFill>
              <a:latin typeface="Calibri"/>
              <a:ea typeface="Calibri"/>
              <a:cs typeface="Calibri"/>
              <a:sym typeface="Calibri"/>
            </a:endParaRPr>
          </a:p>
        </p:txBody>
      </p:sp>
      <p:sp>
        <p:nvSpPr>
          <p:cNvPr id="117" name="Google Shape;117;p21"/>
          <p:cNvSpPr txBox="1"/>
          <p:nvPr/>
        </p:nvSpPr>
        <p:spPr>
          <a:xfrm>
            <a:off x="8004264" y="4608502"/>
            <a:ext cx="891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3000"/>
              <a:buFont typeface="Arial"/>
              <a:buNone/>
            </a:pPr>
            <a:r>
              <a:rPr b="1" i="0" lang="es" sz="3000" u="none" cap="none" strike="noStrike">
                <a:solidFill>
                  <a:srgbClr val="0095FF"/>
                </a:solidFill>
                <a:latin typeface="Poppins"/>
                <a:ea typeface="Poppins"/>
                <a:cs typeface="Poppins"/>
                <a:sym typeface="Poppins"/>
              </a:rPr>
              <a:t>P</a:t>
            </a:r>
            <a:endParaRPr b="0" i="0" sz="3000" u="none" cap="none" strike="noStrike">
              <a:solidFill>
                <a:srgbClr val="0095FF"/>
              </a:solidFill>
              <a:latin typeface="Calibri"/>
              <a:ea typeface="Calibri"/>
              <a:cs typeface="Calibri"/>
              <a:sym typeface="Calibri"/>
            </a:endParaRPr>
          </a:p>
        </p:txBody>
      </p:sp>
      <p:sp>
        <p:nvSpPr>
          <p:cNvPr id="118" name="Google Shape;118;p21"/>
          <p:cNvSpPr txBox="1"/>
          <p:nvPr/>
        </p:nvSpPr>
        <p:spPr>
          <a:xfrm>
            <a:off x="9842143" y="4608502"/>
            <a:ext cx="891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3000"/>
              <a:buFont typeface="Arial"/>
              <a:buNone/>
            </a:pPr>
            <a:r>
              <a:rPr b="1" i="0" lang="es" sz="3000" u="none" cap="none" strike="noStrike">
                <a:solidFill>
                  <a:srgbClr val="0095FF"/>
                </a:solidFill>
                <a:latin typeface="Poppins"/>
                <a:ea typeface="Poppins"/>
                <a:cs typeface="Poppins"/>
                <a:sym typeface="Poppins"/>
              </a:rPr>
              <a:t>U</a:t>
            </a:r>
            <a:endParaRPr b="0" i="0" sz="3000" u="none" cap="none" strike="noStrike">
              <a:solidFill>
                <a:srgbClr val="0095FF"/>
              </a:solidFill>
              <a:latin typeface="Calibri"/>
              <a:ea typeface="Calibri"/>
              <a:cs typeface="Calibri"/>
              <a:sym typeface="Calibri"/>
            </a:endParaRPr>
          </a:p>
        </p:txBody>
      </p:sp>
      <p:sp>
        <p:nvSpPr>
          <p:cNvPr id="119" name="Google Shape;119;p21"/>
          <p:cNvSpPr txBox="1"/>
          <p:nvPr/>
        </p:nvSpPr>
        <p:spPr>
          <a:xfrm>
            <a:off x="2387000" y="5637720"/>
            <a:ext cx="1098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2000"/>
              <a:buFont typeface="Arial"/>
              <a:buNone/>
            </a:pPr>
            <a:r>
              <a:rPr i="0" lang="es" sz="1800" u="none" cap="none" strike="noStrike">
                <a:solidFill>
                  <a:srgbClr val="002540"/>
                </a:solidFill>
                <a:latin typeface="Open Sans ExtraBold"/>
                <a:ea typeface="Open Sans ExtraBold"/>
                <a:cs typeface="Open Sans ExtraBold"/>
                <a:sym typeface="Open Sans ExtraBold"/>
              </a:rPr>
              <a:t>Home</a:t>
            </a:r>
            <a:endParaRPr i="0" sz="1800" u="none" cap="none" strike="noStrike">
              <a:solidFill>
                <a:srgbClr val="002540"/>
              </a:solidFill>
              <a:latin typeface="Open Sans ExtraBold"/>
              <a:ea typeface="Open Sans ExtraBold"/>
              <a:cs typeface="Open Sans ExtraBold"/>
              <a:sym typeface="Open Sans ExtraBold"/>
            </a:endParaRPr>
          </a:p>
        </p:txBody>
      </p:sp>
      <p:sp>
        <p:nvSpPr>
          <p:cNvPr id="120" name="Google Shape;120;p21"/>
          <p:cNvSpPr txBox="1"/>
          <p:nvPr/>
        </p:nvSpPr>
        <p:spPr>
          <a:xfrm>
            <a:off x="4224879" y="5637720"/>
            <a:ext cx="1098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2000"/>
              <a:buFont typeface="Arial"/>
              <a:buNone/>
            </a:pPr>
            <a:r>
              <a:rPr i="0" lang="es" sz="1800" u="none" cap="none" strike="noStrike">
                <a:solidFill>
                  <a:srgbClr val="002540"/>
                </a:solidFill>
                <a:latin typeface="Open Sans ExtraBold"/>
                <a:ea typeface="Open Sans ExtraBold"/>
                <a:cs typeface="Open Sans ExtraBold"/>
                <a:sym typeface="Open Sans ExtraBold"/>
              </a:rPr>
              <a:t>Work</a:t>
            </a:r>
            <a:endParaRPr i="0" sz="1800" u="none" cap="none" strike="noStrike">
              <a:solidFill>
                <a:srgbClr val="002540"/>
              </a:solidFill>
              <a:latin typeface="Open Sans ExtraBold"/>
              <a:ea typeface="Open Sans ExtraBold"/>
              <a:cs typeface="Open Sans ExtraBold"/>
              <a:sym typeface="Open Sans ExtraBold"/>
            </a:endParaRPr>
          </a:p>
        </p:txBody>
      </p:sp>
      <p:sp>
        <p:nvSpPr>
          <p:cNvPr id="121" name="Google Shape;121;p21"/>
          <p:cNvSpPr txBox="1"/>
          <p:nvPr/>
        </p:nvSpPr>
        <p:spPr>
          <a:xfrm>
            <a:off x="6062758" y="5637720"/>
            <a:ext cx="10983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2000"/>
              <a:buFont typeface="Arial"/>
              <a:buNone/>
            </a:pPr>
            <a:r>
              <a:rPr i="0" lang="es" sz="1800" u="none" cap="none" strike="noStrike">
                <a:solidFill>
                  <a:srgbClr val="002540"/>
                </a:solidFill>
                <a:latin typeface="Open Sans ExtraBold"/>
                <a:ea typeface="Open Sans ExtraBold"/>
                <a:cs typeface="Open Sans ExtraBold"/>
                <a:sym typeface="Open Sans ExtraBold"/>
              </a:rPr>
              <a:t>Mobile</a:t>
            </a:r>
            <a:endParaRPr i="0" sz="1800" u="none" cap="none" strike="noStrike">
              <a:solidFill>
                <a:srgbClr val="002540"/>
              </a:solidFill>
              <a:latin typeface="Open Sans ExtraBold"/>
              <a:ea typeface="Open Sans ExtraBold"/>
              <a:cs typeface="Open Sans ExtraBold"/>
              <a:sym typeface="Open Sans ExtraBold"/>
            </a:endParaRPr>
          </a:p>
        </p:txBody>
      </p:sp>
      <p:sp>
        <p:nvSpPr>
          <p:cNvPr id="122" name="Google Shape;122;p21"/>
          <p:cNvSpPr txBox="1"/>
          <p:nvPr/>
        </p:nvSpPr>
        <p:spPr>
          <a:xfrm>
            <a:off x="7787467" y="5637720"/>
            <a:ext cx="12492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2000"/>
              <a:buFont typeface="Arial"/>
              <a:buNone/>
            </a:pPr>
            <a:r>
              <a:rPr i="0" lang="es" sz="1800" u="none" cap="none" strike="noStrike">
                <a:solidFill>
                  <a:srgbClr val="002540"/>
                </a:solidFill>
                <a:latin typeface="Open Sans ExtraBold"/>
                <a:ea typeface="Open Sans ExtraBold"/>
                <a:cs typeface="Open Sans ExtraBold"/>
                <a:sym typeface="Open Sans ExtraBold"/>
              </a:rPr>
              <a:t>Priority</a:t>
            </a:r>
            <a:endParaRPr i="0" sz="1800" u="none" cap="none" strike="noStrike">
              <a:solidFill>
                <a:srgbClr val="002540"/>
              </a:solidFill>
              <a:latin typeface="Open Sans ExtraBold"/>
              <a:ea typeface="Open Sans ExtraBold"/>
              <a:cs typeface="Open Sans ExtraBold"/>
              <a:sym typeface="Open Sans ExtraBold"/>
            </a:endParaRPr>
          </a:p>
        </p:txBody>
      </p:sp>
      <p:sp>
        <p:nvSpPr>
          <p:cNvPr id="123" name="Google Shape;123;p21"/>
          <p:cNvSpPr txBox="1"/>
          <p:nvPr/>
        </p:nvSpPr>
        <p:spPr>
          <a:xfrm>
            <a:off x="9529901" y="5637720"/>
            <a:ext cx="1515600" cy="747000"/>
          </a:xfrm>
          <a:prstGeom prst="rect">
            <a:avLst/>
          </a:prstGeom>
          <a:noFill/>
          <a:ln>
            <a:noFill/>
          </a:ln>
        </p:spPr>
        <p:txBody>
          <a:bodyPr anchorCtr="0" anchor="ctr" bIns="134350" lIns="134350" spcFirstLastPara="1" rIns="134350" wrap="square" tIns="134350">
            <a:noAutofit/>
          </a:bodyPr>
          <a:lstStyle/>
          <a:p>
            <a:pPr indent="0" lvl="0" marL="0" marR="0" rtl="0" algn="ctr">
              <a:lnSpc>
                <a:spcPct val="150000"/>
              </a:lnSpc>
              <a:spcBef>
                <a:spcPts val="0"/>
              </a:spcBef>
              <a:spcAft>
                <a:spcPts val="0"/>
              </a:spcAft>
              <a:buClr>
                <a:srgbClr val="000000"/>
              </a:buClr>
              <a:buSzPts val="2000"/>
              <a:buFont typeface="Arial"/>
              <a:buNone/>
            </a:pPr>
            <a:r>
              <a:rPr i="0" lang="es" sz="1800" u="none" cap="none" strike="noStrike">
                <a:solidFill>
                  <a:srgbClr val="002540"/>
                </a:solidFill>
                <a:latin typeface="Open Sans ExtraBold"/>
                <a:ea typeface="Open Sans ExtraBold"/>
                <a:cs typeface="Open Sans ExtraBold"/>
                <a:sym typeface="Open Sans ExtraBold"/>
              </a:rPr>
              <a:t>Unknown</a:t>
            </a:r>
            <a:endParaRPr i="0" sz="1800" u="none" cap="none" strike="noStrike">
              <a:solidFill>
                <a:srgbClr val="002540"/>
              </a:solidFill>
              <a:latin typeface="Open Sans ExtraBold"/>
              <a:ea typeface="Open Sans ExtraBold"/>
              <a:cs typeface="Open Sans ExtraBold"/>
              <a:sym typeface="Open Sans ExtraBo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1" name="Shape 891"/>
        <p:cNvGrpSpPr/>
        <p:nvPr/>
      </p:nvGrpSpPr>
      <p:grpSpPr>
        <a:xfrm>
          <a:off x="0" y="0"/>
          <a:ext cx="0" cy="0"/>
          <a:chOff x="0" y="0"/>
          <a:chExt cx="0" cy="0"/>
        </a:xfrm>
      </p:grpSpPr>
      <p:sp>
        <p:nvSpPr>
          <p:cNvPr id="892" name="Google Shape;892;p75"/>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CRITERIOS</a:t>
            </a:r>
            <a:endParaRPr sz="1300">
              <a:solidFill>
                <a:srgbClr val="435E72"/>
              </a:solidFill>
              <a:latin typeface="Open Sans ExtraBold"/>
              <a:ea typeface="Open Sans ExtraBold"/>
              <a:cs typeface="Open Sans ExtraBold"/>
              <a:sym typeface="Open Sans ExtraBold"/>
            </a:endParaRPr>
          </a:p>
        </p:txBody>
      </p:sp>
      <p:sp>
        <p:nvSpPr>
          <p:cNvPr id="893" name="Google Shape;893;p75"/>
          <p:cNvSpPr txBox="1"/>
          <p:nvPr/>
        </p:nvSpPr>
        <p:spPr>
          <a:xfrm>
            <a:off x="1010375" y="1304550"/>
            <a:ext cx="4947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800">
                <a:solidFill>
                  <a:srgbClr val="003B4D"/>
                </a:solidFill>
                <a:highlight>
                  <a:srgbClr val="FFFFFF"/>
                </a:highlight>
                <a:latin typeface="Open Sans ExtraBold"/>
                <a:ea typeface="Open Sans ExtraBold"/>
                <a:cs typeface="Open Sans ExtraBold"/>
                <a:sym typeface="Open Sans ExtraBold"/>
              </a:rPr>
              <a:t>De todas formas</a:t>
            </a:r>
            <a:r>
              <a:rPr lang="es" sz="1800">
                <a:solidFill>
                  <a:srgbClr val="0095FF"/>
                </a:solidFill>
                <a:highlight>
                  <a:srgbClr val="FFFFFF"/>
                </a:highlight>
                <a:latin typeface="Open Sans ExtraBold"/>
                <a:ea typeface="Open Sans ExtraBold"/>
                <a:cs typeface="Open Sans ExtraBold"/>
                <a:sym typeface="Open Sans ExtraBold"/>
              </a:rPr>
              <a:t>,</a:t>
            </a:r>
            <a:r>
              <a:rPr lang="es" sz="1800">
                <a:solidFill>
                  <a:srgbClr val="0095FF"/>
                </a:solidFill>
                <a:highlight>
                  <a:srgbClr val="FFFFFF"/>
                </a:highlight>
                <a:latin typeface="Open Sans ExtraBold"/>
                <a:ea typeface="Open Sans ExtraBold"/>
                <a:cs typeface="Open Sans ExtraBold"/>
                <a:sym typeface="Open Sans ExtraBold"/>
              </a:rPr>
              <a:t> </a:t>
            </a:r>
            <a:endParaRPr sz="1800">
              <a:solidFill>
                <a:srgbClr val="0095FF"/>
              </a:solidFill>
              <a:highlight>
                <a:srgbClr val="FFFFFF"/>
              </a:highlight>
              <a:latin typeface="Open Sans ExtraBold"/>
              <a:ea typeface="Open Sans ExtraBold"/>
              <a:cs typeface="Open Sans ExtraBold"/>
              <a:sym typeface="Open Sans ExtraBold"/>
            </a:endParaRPr>
          </a:p>
        </p:txBody>
      </p:sp>
      <p:sp>
        <p:nvSpPr>
          <p:cNvPr id="894" name="Google Shape;894;p75"/>
          <p:cNvSpPr txBox="1"/>
          <p:nvPr/>
        </p:nvSpPr>
        <p:spPr>
          <a:xfrm>
            <a:off x="1010375" y="2084850"/>
            <a:ext cx="4680000" cy="3135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300"/>
              <a:buFont typeface="Arial"/>
              <a:buNone/>
            </a:pPr>
            <a:r>
              <a:rPr lang="es" sz="1300">
                <a:solidFill>
                  <a:srgbClr val="002540"/>
                </a:solidFill>
                <a:latin typeface="Open Sans"/>
                <a:ea typeface="Open Sans"/>
                <a:cs typeface="Open Sans"/>
                <a:sym typeface="Open Sans"/>
              </a:rPr>
              <a:t>Aunque, por defecto, uContact funcione con base en los criterios establecidos previamente, también permite agregar nuevos criterios que se adapten mejor a las necesidades de los clientes. </a:t>
            </a:r>
            <a:endParaRPr sz="1300">
              <a:solidFill>
                <a:srgbClr val="002540"/>
              </a:solidFill>
              <a:latin typeface="Open Sans Medium"/>
              <a:ea typeface="Open Sans Medium"/>
              <a:cs typeface="Open Sans Medium"/>
              <a:sym typeface="Open Sans Medium"/>
            </a:endParaRPr>
          </a:p>
        </p:txBody>
      </p:sp>
      <p:pic>
        <p:nvPicPr>
          <p:cNvPr id="895" name="Google Shape;895;p75"/>
          <p:cNvPicPr preferRelativeResize="0"/>
          <p:nvPr/>
        </p:nvPicPr>
        <p:blipFill rotWithShape="1">
          <a:blip r:embed="rId4">
            <a:alphaModFix/>
          </a:blip>
          <a:srcRect b="0" l="6247" r="6247" t="0"/>
          <a:stretch/>
        </p:blipFill>
        <p:spPr>
          <a:xfrm>
            <a:off x="7712345" y="1933575"/>
            <a:ext cx="4256458" cy="459049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9" name="Shape 899"/>
        <p:cNvGrpSpPr/>
        <p:nvPr/>
      </p:nvGrpSpPr>
      <p:grpSpPr>
        <a:xfrm>
          <a:off x="0" y="0"/>
          <a:ext cx="0" cy="0"/>
          <a:chOff x="0" y="0"/>
          <a:chExt cx="0" cy="0"/>
        </a:xfrm>
      </p:grpSpPr>
      <p:sp>
        <p:nvSpPr>
          <p:cNvPr id="900" name="Google Shape;900;p76"/>
          <p:cNvSpPr txBox="1"/>
          <p:nvPr/>
        </p:nvSpPr>
        <p:spPr>
          <a:xfrm>
            <a:off x="1000000" y="1108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Los </a:t>
            </a:r>
            <a:r>
              <a:rPr b="1" lang="es" sz="1300">
                <a:solidFill>
                  <a:srgbClr val="002540"/>
                </a:solidFill>
                <a:latin typeface="Open Sans"/>
                <a:ea typeface="Open Sans"/>
                <a:cs typeface="Open Sans"/>
                <a:sym typeface="Open Sans"/>
              </a:rPr>
              <a:t>ciclos de reciclaje están definidos para correr automáticamente un tiempo determinado (configurable) después de finalizado el proceso de marcado de la lista</a:t>
            </a:r>
            <a:r>
              <a:rPr lang="es" sz="1300">
                <a:solidFill>
                  <a:srgbClr val="002540"/>
                </a:solidFill>
                <a:latin typeface="Open Sans"/>
                <a:ea typeface="Open Sans"/>
                <a:cs typeface="Open Sans"/>
                <a:sym typeface="Open Sans"/>
              </a:rPr>
              <a:t>. De todas formas, la activación automática de la lista reciclada es opcional.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Estos ciclos son configurados con los mismos parámetros que el reciclaje manual, y cada ciclo puede tener los suyos propios.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901" name="Google Shape;901;p76"/>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AUTOMATIZACIÓN</a:t>
            </a:r>
            <a:endParaRPr sz="1300">
              <a:solidFill>
                <a:srgbClr val="435E72"/>
              </a:solidFill>
              <a:latin typeface="Open Sans ExtraBold"/>
              <a:ea typeface="Open Sans ExtraBold"/>
              <a:cs typeface="Open Sans ExtraBold"/>
              <a:sym typeface="Open Sans ExtraBold"/>
            </a:endParaRPr>
          </a:p>
        </p:txBody>
      </p:sp>
      <p:grpSp>
        <p:nvGrpSpPr>
          <p:cNvPr id="902" name="Google Shape;902;p76"/>
          <p:cNvGrpSpPr/>
          <p:nvPr/>
        </p:nvGrpSpPr>
        <p:grpSpPr>
          <a:xfrm>
            <a:off x="1011802" y="4757651"/>
            <a:ext cx="4407459" cy="1783169"/>
            <a:chOff x="1107125" y="3405088"/>
            <a:chExt cx="4407900" cy="1979100"/>
          </a:xfrm>
        </p:grpSpPr>
        <p:sp>
          <p:nvSpPr>
            <p:cNvPr id="903" name="Google Shape;903;p76"/>
            <p:cNvSpPr/>
            <p:nvPr/>
          </p:nvSpPr>
          <p:spPr>
            <a:xfrm>
              <a:off x="1107125" y="3405088"/>
              <a:ext cx="4407900" cy="1979100"/>
            </a:xfrm>
            <a:prstGeom prst="rect">
              <a:avLst/>
            </a:prstGeom>
            <a:solidFill>
              <a:srgbClr val="CCEAFF"/>
            </a:solidFill>
            <a:ln cap="flat" cmpd="sng" w="9525">
              <a:solidFill>
                <a:srgbClr val="AFE2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p:txBody>
        </p:sp>
        <p:sp>
          <p:nvSpPr>
            <p:cNvPr id="904" name="Google Shape;904;p76"/>
            <p:cNvSpPr txBox="1"/>
            <p:nvPr/>
          </p:nvSpPr>
          <p:spPr>
            <a:xfrm>
              <a:off x="1329425" y="3574594"/>
              <a:ext cx="3963300" cy="14265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2540"/>
                  </a:solidFill>
                  <a:latin typeface="Open Sans"/>
                  <a:ea typeface="Open Sans"/>
                  <a:cs typeface="Open Sans"/>
                  <a:sym typeface="Open Sans"/>
                </a:rPr>
                <a:t>Nota:</a:t>
              </a:r>
              <a:r>
                <a:rPr i="0" lang="es" sz="1300" u="none" cap="none" strike="noStrike">
                  <a:solidFill>
                    <a:srgbClr val="002540"/>
                  </a:solidFill>
                  <a:latin typeface="Open Sans"/>
                  <a:ea typeface="Open Sans"/>
                  <a:cs typeface="Open Sans"/>
                  <a:sym typeface="Open Sans"/>
                </a:rPr>
                <a:t> Todas las listas recicladas (bien de forma manual o bien de forma automática) pueden ser ubicadas en el dashboard de Manejo de Listas del marcador.</a:t>
              </a:r>
              <a:endParaRPr i="0" sz="1300" u="none" cap="none" strike="noStrike">
                <a:solidFill>
                  <a:srgbClr val="002540"/>
                </a:solidFill>
                <a:latin typeface="Open Sans"/>
                <a:ea typeface="Open Sans"/>
                <a:cs typeface="Open Sans"/>
                <a:sym typeface="Open Sans"/>
              </a:endParaRPr>
            </a:p>
          </p:txBody>
        </p:sp>
      </p:grpSp>
      <p:pic>
        <p:nvPicPr>
          <p:cNvPr id="905" name="Google Shape;905;p76"/>
          <p:cNvPicPr preferRelativeResize="0"/>
          <p:nvPr/>
        </p:nvPicPr>
        <p:blipFill rotWithShape="1">
          <a:blip r:embed="rId4">
            <a:alphaModFix/>
          </a:blip>
          <a:srcRect b="0" l="0" r="0" t="0"/>
          <a:stretch/>
        </p:blipFill>
        <p:spPr>
          <a:xfrm>
            <a:off x="8053464" y="1018400"/>
            <a:ext cx="3922726" cy="2392541"/>
          </a:xfrm>
          <a:prstGeom prst="rect">
            <a:avLst/>
          </a:prstGeom>
          <a:noFill/>
          <a:ln>
            <a:noFill/>
          </a:ln>
        </p:spPr>
      </p:pic>
      <p:pic>
        <p:nvPicPr>
          <p:cNvPr id="906" name="Google Shape;906;p76"/>
          <p:cNvPicPr preferRelativeResize="0"/>
          <p:nvPr/>
        </p:nvPicPr>
        <p:blipFill rotWithShape="1">
          <a:blip r:embed="rId5">
            <a:alphaModFix/>
          </a:blip>
          <a:srcRect b="0" l="0" r="0" t="0"/>
          <a:stretch/>
        </p:blipFill>
        <p:spPr>
          <a:xfrm>
            <a:off x="8053464" y="3460893"/>
            <a:ext cx="3922725" cy="2088766"/>
          </a:xfrm>
          <a:prstGeom prst="rect">
            <a:avLst/>
          </a:prstGeom>
          <a:noFill/>
          <a:ln>
            <a:noFill/>
          </a:ln>
        </p:spPr>
      </p:pic>
      <p:sp>
        <p:nvSpPr>
          <p:cNvPr id="907" name="Google Shape;907;p76"/>
          <p:cNvSpPr/>
          <p:nvPr/>
        </p:nvSpPr>
        <p:spPr>
          <a:xfrm>
            <a:off x="8911595" y="3345109"/>
            <a:ext cx="164100" cy="405300"/>
          </a:xfrm>
          <a:prstGeom prst="downArrow">
            <a:avLst>
              <a:gd fmla="val 50000" name="adj1"/>
              <a:gd fmla="val 50000" name="adj2"/>
            </a:avLst>
          </a:prstGeom>
          <a:solidFill>
            <a:srgbClr val="ED1F27"/>
          </a:solidFill>
          <a:ln cap="flat" cmpd="sng" w="9525">
            <a:solidFill>
              <a:srgbClr val="ED1F2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8" name="Google Shape;908;p76"/>
          <p:cNvPicPr preferRelativeResize="0"/>
          <p:nvPr/>
        </p:nvPicPr>
        <p:blipFill rotWithShape="1">
          <a:blip r:embed="rId6">
            <a:alphaModFix/>
          </a:blip>
          <a:srcRect b="2061" l="0" r="0" t="2070"/>
          <a:stretch/>
        </p:blipFill>
        <p:spPr>
          <a:xfrm>
            <a:off x="8846388" y="5118175"/>
            <a:ext cx="2336874" cy="182410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2" name="Shape 912"/>
        <p:cNvGrpSpPr/>
        <p:nvPr/>
      </p:nvGrpSpPr>
      <p:grpSpPr>
        <a:xfrm>
          <a:off x="0" y="0"/>
          <a:ext cx="0" cy="0"/>
          <a:chOff x="0" y="0"/>
          <a:chExt cx="0" cy="0"/>
        </a:xfrm>
      </p:grpSpPr>
      <p:sp>
        <p:nvSpPr>
          <p:cNvPr id="913" name="Google Shape;913;p77"/>
          <p:cNvSpPr txBox="1"/>
          <p:nvPr>
            <p:ph type="title"/>
          </p:nvPr>
        </p:nvSpPr>
        <p:spPr>
          <a:xfrm>
            <a:off x="866400" y="90900"/>
            <a:ext cx="5648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RECICLAJE DE LISTAS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AUTOMATIZACIÓN</a:t>
            </a:r>
            <a:endParaRPr sz="1300">
              <a:solidFill>
                <a:srgbClr val="435E72"/>
              </a:solidFill>
              <a:latin typeface="Open Sans ExtraBold"/>
              <a:ea typeface="Open Sans ExtraBold"/>
              <a:cs typeface="Open Sans ExtraBold"/>
              <a:sym typeface="Open Sans ExtraBold"/>
            </a:endParaRPr>
          </a:p>
        </p:txBody>
      </p:sp>
      <p:grpSp>
        <p:nvGrpSpPr>
          <p:cNvPr id="914" name="Google Shape;914;p77"/>
          <p:cNvGrpSpPr/>
          <p:nvPr/>
        </p:nvGrpSpPr>
        <p:grpSpPr>
          <a:xfrm>
            <a:off x="893389" y="2096935"/>
            <a:ext cx="11645774" cy="3782250"/>
            <a:chOff x="893390" y="2096935"/>
            <a:chExt cx="11645774" cy="3782250"/>
          </a:xfrm>
        </p:grpSpPr>
        <p:sp>
          <p:nvSpPr>
            <p:cNvPr id="915" name="Google Shape;915;p77"/>
            <p:cNvSpPr/>
            <p:nvPr/>
          </p:nvSpPr>
          <p:spPr>
            <a:xfrm rot="2700000">
              <a:off x="5770435" y="2818307"/>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16" name="Google Shape;916;p77"/>
            <p:cNvSpPr/>
            <p:nvPr/>
          </p:nvSpPr>
          <p:spPr>
            <a:xfrm rot="2700000">
              <a:off x="5770435" y="2475207"/>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17" name="Google Shape;917;p77"/>
            <p:cNvSpPr/>
            <p:nvPr/>
          </p:nvSpPr>
          <p:spPr>
            <a:xfrm rot="2700000">
              <a:off x="5770435" y="2651309"/>
              <a:ext cx="1826457" cy="1826457"/>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18" name="Google Shape;918;p77"/>
            <p:cNvSpPr/>
            <p:nvPr/>
          </p:nvSpPr>
          <p:spPr>
            <a:xfrm rot="2700000">
              <a:off x="5770435" y="2651309"/>
              <a:ext cx="1826457" cy="1826457"/>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19" name="Google Shape;919;p77"/>
            <p:cNvSpPr/>
            <p:nvPr/>
          </p:nvSpPr>
          <p:spPr>
            <a:xfrm rot="2700000">
              <a:off x="8045260" y="3674457"/>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0" name="Google Shape;920;p77"/>
            <p:cNvSpPr/>
            <p:nvPr/>
          </p:nvSpPr>
          <p:spPr>
            <a:xfrm rot="2700000">
              <a:off x="8045260" y="3331357"/>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1" name="Google Shape;921;p77"/>
            <p:cNvSpPr/>
            <p:nvPr/>
          </p:nvSpPr>
          <p:spPr>
            <a:xfrm rot="2700000">
              <a:off x="8045260" y="3507459"/>
              <a:ext cx="1826457" cy="1826457"/>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2" name="Google Shape;922;p77"/>
            <p:cNvSpPr/>
            <p:nvPr/>
          </p:nvSpPr>
          <p:spPr>
            <a:xfrm rot="2700000">
              <a:off x="8045260" y="3507459"/>
              <a:ext cx="1826457" cy="1826457"/>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3" name="Google Shape;923;p77"/>
            <p:cNvSpPr/>
            <p:nvPr/>
          </p:nvSpPr>
          <p:spPr>
            <a:xfrm rot="2700000">
              <a:off x="10334435" y="2824732"/>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4" name="Google Shape;924;p77"/>
            <p:cNvSpPr/>
            <p:nvPr/>
          </p:nvSpPr>
          <p:spPr>
            <a:xfrm rot="2700000">
              <a:off x="10334435" y="2481632"/>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5" name="Google Shape;925;p77"/>
            <p:cNvSpPr/>
            <p:nvPr/>
          </p:nvSpPr>
          <p:spPr>
            <a:xfrm rot="2700000">
              <a:off x="10334435" y="2657734"/>
              <a:ext cx="1826457" cy="1826457"/>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6" name="Google Shape;926;p77"/>
            <p:cNvSpPr/>
            <p:nvPr/>
          </p:nvSpPr>
          <p:spPr>
            <a:xfrm rot="2700000">
              <a:off x="10334435" y="2657734"/>
              <a:ext cx="1826457" cy="1826457"/>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7" name="Google Shape;927;p77"/>
            <p:cNvSpPr/>
            <p:nvPr/>
          </p:nvSpPr>
          <p:spPr>
            <a:xfrm rot="2700000">
              <a:off x="3519261" y="3674457"/>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8" name="Google Shape;928;p77"/>
            <p:cNvSpPr/>
            <p:nvPr/>
          </p:nvSpPr>
          <p:spPr>
            <a:xfrm rot="2700000">
              <a:off x="3519261" y="3331357"/>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29" name="Google Shape;929;p77"/>
            <p:cNvSpPr/>
            <p:nvPr/>
          </p:nvSpPr>
          <p:spPr>
            <a:xfrm rot="2700000">
              <a:off x="3519261" y="3507459"/>
              <a:ext cx="1826457" cy="1826457"/>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30" name="Google Shape;930;p77"/>
            <p:cNvSpPr/>
            <p:nvPr/>
          </p:nvSpPr>
          <p:spPr>
            <a:xfrm rot="2700000">
              <a:off x="3519261" y="3507459"/>
              <a:ext cx="1826457" cy="1826457"/>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31" name="Google Shape;931;p77"/>
            <p:cNvSpPr/>
            <p:nvPr/>
          </p:nvSpPr>
          <p:spPr>
            <a:xfrm rot="2700000">
              <a:off x="1271661" y="2820182"/>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32" name="Google Shape;932;p77"/>
            <p:cNvSpPr/>
            <p:nvPr/>
          </p:nvSpPr>
          <p:spPr>
            <a:xfrm rot="2700000">
              <a:off x="1271661" y="2477082"/>
              <a:ext cx="1826457" cy="1826457"/>
            </a:xfrm>
            <a:prstGeom prst="rect">
              <a:avLst/>
            </a:prstGeom>
            <a:noFill/>
            <a:ln cap="flat" cmpd="sng" w="38100">
              <a:solidFill>
                <a:srgbClr val="0025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33" name="Google Shape;933;p77"/>
            <p:cNvSpPr/>
            <p:nvPr/>
          </p:nvSpPr>
          <p:spPr>
            <a:xfrm rot="2700000">
              <a:off x="1271661" y="2653184"/>
              <a:ext cx="1826457" cy="1826457"/>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34" name="Google Shape;934;p77"/>
            <p:cNvSpPr/>
            <p:nvPr/>
          </p:nvSpPr>
          <p:spPr>
            <a:xfrm rot="2700000">
              <a:off x="1271661" y="2653184"/>
              <a:ext cx="1826457" cy="1826457"/>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35" name="Google Shape;935;p77"/>
            <p:cNvSpPr/>
            <p:nvPr/>
          </p:nvSpPr>
          <p:spPr>
            <a:xfrm>
              <a:off x="1190700" y="2927298"/>
              <a:ext cx="1988400" cy="14598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50"/>
                <a:buFont typeface="Arial"/>
                <a:buNone/>
              </a:pPr>
              <a:r>
                <a:rPr i="0" lang="es" sz="1200" u="none" cap="none" strike="noStrike">
                  <a:solidFill>
                    <a:srgbClr val="002540"/>
                  </a:solidFill>
                  <a:latin typeface="Open Sans"/>
                  <a:ea typeface="Open Sans"/>
                  <a:cs typeface="Open Sans"/>
                  <a:sym typeface="Open Sans"/>
                </a:rPr>
                <a:t>Para cada ciclo es posible seleccionar los parámetros de gestión y de resultados de telefonía que se desean reciclar.</a:t>
              </a:r>
              <a:endParaRPr i="0" sz="12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chemeClr val="dk1"/>
                </a:buClr>
                <a:buSzPts val="1300"/>
                <a:buFont typeface="Arial"/>
                <a:buNone/>
              </a:pPr>
              <a:r>
                <a:t/>
              </a:r>
              <a:endParaRPr i="0" sz="12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chemeClr val="dk1"/>
                </a:buClr>
                <a:buSzPts val="1300"/>
                <a:buFont typeface="Arial"/>
                <a:buNone/>
              </a:pPr>
              <a:r>
                <a:t/>
              </a:r>
              <a:endParaRPr i="0" sz="1200" u="none" cap="none" strike="noStrike">
                <a:solidFill>
                  <a:srgbClr val="002540"/>
                </a:solidFill>
                <a:latin typeface="Open Sans"/>
                <a:ea typeface="Open Sans"/>
                <a:cs typeface="Open Sans"/>
                <a:sym typeface="Open Sans"/>
              </a:endParaRPr>
            </a:p>
          </p:txBody>
        </p:sp>
        <p:sp>
          <p:nvSpPr>
            <p:cNvPr id="936" name="Google Shape;936;p77"/>
            <p:cNvSpPr/>
            <p:nvPr/>
          </p:nvSpPr>
          <p:spPr>
            <a:xfrm>
              <a:off x="3484788" y="3790625"/>
              <a:ext cx="1899000" cy="12510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50"/>
                <a:buFont typeface="Arial"/>
                <a:buNone/>
              </a:pPr>
              <a:r>
                <a:rPr i="0" lang="es" sz="1200" u="none" cap="none" strike="noStrike">
                  <a:solidFill>
                    <a:srgbClr val="002540"/>
                  </a:solidFill>
                  <a:latin typeface="Open Sans"/>
                  <a:ea typeface="Open Sans"/>
                  <a:cs typeface="Open Sans"/>
                  <a:sym typeface="Open Sans"/>
                </a:rPr>
                <a:t>Se pueden agregar cuantos ciclos se deseen. Si no hay datos para ser reciclados, el ciclo se termina.</a:t>
              </a:r>
              <a:endParaRPr i="0" sz="1200" u="none" cap="none" strike="noStrike">
                <a:solidFill>
                  <a:srgbClr val="002540"/>
                </a:solidFill>
                <a:latin typeface="Open Sans"/>
                <a:ea typeface="Open Sans"/>
                <a:cs typeface="Open Sans"/>
                <a:sym typeface="Open Sans"/>
              </a:endParaRPr>
            </a:p>
          </p:txBody>
        </p:sp>
        <p:sp>
          <p:nvSpPr>
            <p:cNvPr id="937" name="Google Shape;937;p77"/>
            <p:cNvSpPr/>
            <p:nvPr/>
          </p:nvSpPr>
          <p:spPr>
            <a:xfrm>
              <a:off x="5890600" y="3009600"/>
              <a:ext cx="1609800" cy="11136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50"/>
                <a:buFont typeface="Arial"/>
                <a:buNone/>
              </a:pPr>
              <a:r>
                <a:rPr i="0" lang="es" sz="1200" u="none" cap="none" strike="noStrike">
                  <a:solidFill>
                    <a:srgbClr val="002540"/>
                  </a:solidFill>
                  <a:latin typeface="Open Sans"/>
                  <a:ea typeface="Open Sans"/>
                  <a:cs typeface="Open Sans"/>
                  <a:sym typeface="Open Sans"/>
                </a:rPr>
                <a:t>Para gestionar los resultados de gestión, se debe ir a la sección de reciclado manual.</a:t>
              </a:r>
              <a:endParaRPr i="0" sz="1200" u="none" cap="none" strike="noStrike">
                <a:solidFill>
                  <a:srgbClr val="002540"/>
                </a:solidFill>
                <a:latin typeface="Open Sans"/>
                <a:ea typeface="Open Sans"/>
                <a:cs typeface="Open Sans"/>
                <a:sym typeface="Open Sans"/>
              </a:endParaRPr>
            </a:p>
          </p:txBody>
        </p:sp>
        <p:sp>
          <p:nvSpPr>
            <p:cNvPr id="938" name="Google Shape;938;p77"/>
            <p:cNvSpPr/>
            <p:nvPr/>
          </p:nvSpPr>
          <p:spPr>
            <a:xfrm>
              <a:off x="8009000" y="3610325"/>
              <a:ext cx="1899000" cy="16116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La lista reciclada </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puede ser generada automáticamente al finalizar el período de reciclaje anterior, una vez pasados los minutos </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establecidos.</a:t>
              </a:r>
              <a:endParaRPr i="0" sz="1200" u="none" cap="none" strike="noStrike">
                <a:solidFill>
                  <a:srgbClr val="002540"/>
                </a:solidFill>
                <a:latin typeface="Open Sans"/>
                <a:ea typeface="Open Sans"/>
                <a:cs typeface="Open Sans"/>
                <a:sym typeface="Open Sans"/>
              </a:endParaRPr>
            </a:p>
          </p:txBody>
        </p:sp>
        <p:sp>
          <p:nvSpPr>
            <p:cNvPr id="939" name="Google Shape;939;p77"/>
            <p:cNvSpPr/>
            <p:nvPr/>
          </p:nvSpPr>
          <p:spPr>
            <a:xfrm>
              <a:off x="10340400" y="2760600"/>
              <a:ext cx="1777800" cy="16116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Estos minutos </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existen para permitir a los agentes tipificar las últimas llamadas y para que estas puedan ser recicladas si correspondiera.</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50"/>
                <a:buFont typeface="Arial"/>
                <a:buNone/>
              </a:pPr>
              <a:r>
                <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50"/>
                <a:buFont typeface="Arial"/>
                <a:buNone/>
              </a:pPr>
              <a:r>
                <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50"/>
                <a:buFont typeface="Arial"/>
                <a:buNone/>
              </a:pPr>
              <a:r>
                <a:t/>
              </a:r>
              <a:endParaRPr i="0" sz="1200" u="none" cap="none" strike="noStrike">
                <a:solidFill>
                  <a:srgbClr val="002540"/>
                </a:solidFill>
                <a:latin typeface="Open Sans"/>
                <a:ea typeface="Open Sans"/>
                <a:cs typeface="Open Sans"/>
                <a:sym typeface="Open Sans"/>
              </a:endParaRPr>
            </a:p>
          </p:txBody>
        </p:sp>
        <p:sp>
          <p:nvSpPr>
            <p:cNvPr id="940" name="Google Shape;940;p77"/>
            <p:cNvSpPr/>
            <p:nvPr/>
          </p:nvSpPr>
          <p:spPr>
            <a:xfrm rot="2700000">
              <a:off x="1957695" y="4775916"/>
              <a:ext cx="454387" cy="454387"/>
            </a:xfrm>
            <a:prstGeom prst="rect">
              <a:avLst/>
            </a:prstGeom>
            <a:solidFill>
              <a:srgbClr val="0095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41" name="Google Shape;941;p77"/>
            <p:cNvSpPr/>
            <p:nvPr/>
          </p:nvSpPr>
          <p:spPr>
            <a:xfrm rot="2700000">
              <a:off x="4174470" y="2771216"/>
              <a:ext cx="454387" cy="454387"/>
            </a:xfrm>
            <a:prstGeom prst="rect">
              <a:avLst/>
            </a:prstGeom>
            <a:solidFill>
              <a:srgbClr val="0095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42" name="Google Shape;942;p77"/>
            <p:cNvSpPr/>
            <p:nvPr/>
          </p:nvSpPr>
          <p:spPr>
            <a:xfrm rot="2700000">
              <a:off x="6452895" y="4775916"/>
              <a:ext cx="454387" cy="454387"/>
            </a:xfrm>
            <a:prstGeom prst="rect">
              <a:avLst/>
            </a:prstGeom>
            <a:solidFill>
              <a:srgbClr val="0095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43" name="Google Shape;943;p77"/>
            <p:cNvSpPr/>
            <p:nvPr/>
          </p:nvSpPr>
          <p:spPr>
            <a:xfrm rot="2700000">
              <a:off x="11009695" y="4775916"/>
              <a:ext cx="454387" cy="454387"/>
            </a:xfrm>
            <a:prstGeom prst="rect">
              <a:avLst/>
            </a:prstGeom>
            <a:solidFill>
              <a:srgbClr val="0095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44" name="Google Shape;944;p77"/>
            <p:cNvSpPr/>
            <p:nvPr/>
          </p:nvSpPr>
          <p:spPr>
            <a:xfrm rot="2700000">
              <a:off x="8738458" y="2771216"/>
              <a:ext cx="454387" cy="454387"/>
            </a:xfrm>
            <a:prstGeom prst="rect">
              <a:avLst/>
            </a:prstGeom>
            <a:solidFill>
              <a:srgbClr val="0095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945" name="Google Shape;945;p77"/>
            <p:cNvSpPr txBox="1"/>
            <p:nvPr/>
          </p:nvSpPr>
          <p:spPr>
            <a:xfrm>
              <a:off x="1973396" y="4787550"/>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chemeClr val="lt1"/>
                  </a:solidFill>
                  <a:latin typeface="Open Sans"/>
                  <a:ea typeface="Open Sans"/>
                  <a:cs typeface="Open Sans"/>
                  <a:sym typeface="Open Sans"/>
                </a:rPr>
                <a:t>1</a:t>
              </a:r>
              <a:endParaRPr b="1" i="0" sz="1600" u="none" cap="none" strike="noStrike">
                <a:solidFill>
                  <a:schemeClr val="lt1"/>
                </a:solidFill>
                <a:latin typeface="Open Sans"/>
                <a:ea typeface="Open Sans"/>
                <a:cs typeface="Open Sans"/>
                <a:sym typeface="Open Sans"/>
              </a:endParaRPr>
            </a:p>
          </p:txBody>
        </p:sp>
        <p:sp>
          <p:nvSpPr>
            <p:cNvPr id="946" name="Google Shape;946;p77"/>
            <p:cNvSpPr txBox="1"/>
            <p:nvPr/>
          </p:nvSpPr>
          <p:spPr>
            <a:xfrm>
              <a:off x="4190171" y="2782850"/>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chemeClr val="lt1"/>
                  </a:solidFill>
                  <a:latin typeface="Open Sans"/>
                  <a:ea typeface="Open Sans"/>
                  <a:cs typeface="Open Sans"/>
                  <a:sym typeface="Open Sans"/>
                </a:rPr>
                <a:t>2</a:t>
              </a:r>
              <a:endParaRPr b="1" i="0" sz="1600" u="none" cap="none" strike="noStrike">
                <a:solidFill>
                  <a:schemeClr val="lt1"/>
                </a:solidFill>
                <a:latin typeface="Open Sans"/>
                <a:ea typeface="Open Sans"/>
                <a:cs typeface="Open Sans"/>
                <a:sym typeface="Open Sans"/>
              </a:endParaRPr>
            </a:p>
          </p:txBody>
        </p:sp>
        <p:sp>
          <p:nvSpPr>
            <p:cNvPr id="947" name="Google Shape;947;p77"/>
            <p:cNvSpPr txBox="1"/>
            <p:nvPr/>
          </p:nvSpPr>
          <p:spPr>
            <a:xfrm>
              <a:off x="6468596" y="4787550"/>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chemeClr val="lt1"/>
                  </a:solidFill>
                  <a:latin typeface="Open Sans"/>
                  <a:ea typeface="Open Sans"/>
                  <a:cs typeface="Open Sans"/>
                  <a:sym typeface="Open Sans"/>
                </a:rPr>
                <a:t>3</a:t>
              </a:r>
              <a:endParaRPr b="1" i="0" sz="1600" u="none" cap="none" strike="noStrike">
                <a:solidFill>
                  <a:schemeClr val="lt1"/>
                </a:solidFill>
                <a:latin typeface="Open Sans"/>
                <a:ea typeface="Open Sans"/>
                <a:cs typeface="Open Sans"/>
                <a:sym typeface="Open Sans"/>
              </a:endParaRPr>
            </a:p>
          </p:txBody>
        </p:sp>
        <p:sp>
          <p:nvSpPr>
            <p:cNvPr id="948" name="Google Shape;948;p77"/>
            <p:cNvSpPr txBox="1"/>
            <p:nvPr/>
          </p:nvSpPr>
          <p:spPr>
            <a:xfrm>
              <a:off x="8754159" y="2782850"/>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chemeClr val="lt1"/>
                  </a:solidFill>
                  <a:latin typeface="Open Sans"/>
                  <a:ea typeface="Open Sans"/>
                  <a:cs typeface="Open Sans"/>
                  <a:sym typeface="Open Sans"/>
                </a:rPr>
                <a:t>4</a:t>
              </a:r>
              <a:endParaRPr b="1" i="0" sz="1600" u="none" cap="none" strike="noStrike">
                <a:solidFill>
                  <a:schemeClr val="lt1"/>
                </a:solidFill>
                <a:latin typeface="Open Sans"/>
                <a:ea typeface="Open Sans"/>
                <a:cs typeface="Open Sans"/>
                <a:sym typeface="Open Sans"/>
              </a:endParaRPr>
            </a:p>
          </p:txBody>
        </p:sp>
        <p:sp>
          <p:nvSpPr>
            <p:cNvPr id="949" name="Google Shape;949;p77"/>
            <p:cNvSpPr txBox="1"/>
            <p:nvPr/>
          </p:nvSpPr>
          <p:spPr>
            <a:xfrm>
              <a:off x="11025396" y="4787550"/>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chemeClr val="lt1"/>
                  </a:solidFill>
                  <a:latin typeface="Open Sans"/>
                  <a:ea typeface="Open Sans"/>
                  <a:cs typeface="Open Sans"/>
                  <a:sym typeface="Open Sans"/>
                </a:rPr>
                <a:t>5</a:t>
              </a:r>
              <a:endParaRPr b="1" i="0" sz="1600" u="none" cap="none" strike="noStrike">
                <a:solidFill>
                  <a:schemeClr val="lt1"/>
                </a:solidFill>
                <a:latin typeface="Open Sans"/>
                <a:ea typeface="Open Sans"/>
                <a:cs typeface="Open Sans"/>
                <a:sym typeface="Open Sans"/>
              </a:endParaRPr>
            </a:p>
          </p:txBody>
        </p:sp>
      </p:grpSp>
      <p:sp>
        <p:nvSpPr>
          <p:cNvPr id="950" name="Google Shape;950;p77"/>
          <p:cNvSpPr txBox="1"/>
          <p:nvPr/>
        </p:nvSpPr>
        <p:spPr>
          <a:xfrm>
            <a:off x="965335" y="1270790"/>
            <a:ext cx="3224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s" sz="1800" u="none" cap="none" strike="noStrike">
                <a:solidFill>
                  <a:srgbClr val="002540"/>
                </a:solidFill>
                <a:latin typeface="Open Sans"/>
                <a:ea typeface="Open Sans"/>
                <a:cs typeface="Open Sans"/>
                <a:sym typeface="Open Sans"/>
              </a:rPr>
              <a:t>Resumen</a:t>
            </a:r>
            <a:r>
              <a:rPr b="1" i="0" lang="es" sz="1800" u="none" cap="none" strike="noStrike">
                <a:solidFill>
                  <a:srgbClr val="0095FF"/>
                </a:solidFill>
                <a:latin typeface="Open Sans"/>
                <a:ea typeface="Open Sans"/>
                <a:cs typeface="Open Sans"/>
                <a:sym typeface="Open Sans"/>
              </a:rPr>
              <a:t>:</a:t>
            </a:r>
            <a:endParaRPr b="1" i="0" sz="1800" u="none" cap="none" strike="noStrike">
              <a:solidFill>
                <a:srgbClr val="0095FF"/>
              </a:solidFill>
              <a:latin typeface="Open Sans"/>
              <a:ea typeface="Open Sans"/>
              <a:cs typeface="Open Sans"/>
              <a:sym typeface="Ope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4" name="Shape 954"/>
        <p:cNvGrpSpPr/>
        <p:nvPr/>
      </p:nvGrpSpPr>
      <p:grpSpPr>
        <a:xfrm>
          <a:off x="0" y="0"/>
          <a:ext cx="0" cy="0"/>
          <a:chOff x="0" y="0"/>
          <a:chExt cx="0" cy="0"/>
        </a:xfrm>
      </p:grpSpPr>
      <p:sp>
        <p:nvSpPr>
          <p:cNvPr id="955" name="Google Shape;955;p78"/>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PAUSADO DE LISTAS</a:t>
            </a:r>
            <a:endParaRPr sz="1300">
              <a:solidFill>
                <a:srgbClr val="435E72"/>
              </a:solidFill>
              <a:latin typeface="Open Sans ExtraBold"/>
              <a:ea typeface="Open Sans ExtraBold"/>
              <a:cs typeface="Open Sans ExtraBold"/>
              <a:sym typeface="Open Sans ExtraBold"/>
            </a:endParaRPr>
          </a:p>
        </p:txBody>
      </p:sp>
      <p:sp>
        <p:nvSpPr>
          <p:cNvPr id="956" name="Google Shape;956;p78"/>
          <p:cNvSpPr txBox="1"/>
          <p:nvPr/>
        </p:nvSpPr>
        <p:spPr>
          <a:xfrm>
            <a:off x="1000000" y="1108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Con esta funcionalidad, uContact permite </a:t>
            </a:r>
            <a:r>
              <a:rPr b="1" lang="es" sz="1300">
                <a:solidFill>
                  <a:srgbClr val="002540"/>
                </a:solidFill>
                <a:latin typeface="Open Sans"/>
                <a:ea typeface="Open Sans"/>
                <a:cs typeface="Open Sans"/>
                <a:sym typeface="Open Sans"/>
              </a:rPr>
              <a:t>poner en pausa determinados registros de una lista de contactos</a:t>
            </a:r>
            <a:r>
              <a:rPr lang="es" sz="1300">
                <a:solidFill>
                  <a:srgbClr val="002540"/>
                </a:solidFill>
                <a:latin typeface="Open Sans"/>
                <a:ea typeface="Open Sans"/>
                <a:cs typeface="Open Sans"/>
                <a:sym typeface="Open Sans"/>
              </a:rPr>
              <a:t> cargada en un marcador. Actualmente, esto se realiza únicamente a través de un formulario y se puede ver registrado en el </a:t>
            </a:r>
            <a:r>
              <a:rPr i="1" lang="es" sz="1300">
                <a:solidFill>
                  <a:srgbClr val="002540"/>
                </a:solidFill>
                <a:latin typeface="Open Sans"/>
                <a:ea typeface="Open Sans"/>
                <a:cs typeface="Open Sans"/>
                <a:sym typeface="Open Sans"/>
              </a:rPr>
              <a:t>dashboard</a:t>
            </a:r>
            <a:r>
              <a:rPr lang="es" sz="1300">
                <a:solidFill>
                  <a:srgbClr val="002540"/>
                </a:solidFill>
                <a:latin typeface="Open Sans"/>
                <a:ea typeface="Open Sans"/>
                <a:cs typeface="Open Sans"/>
                <a:sym typeface="Open Sans"/>
              </a:rPr>
              <a:t> de telefonía de la plataforma.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957" name="Google Shape;957;p78"/>
          <p:cNvPicPr preferRelativeResize="0"/>
          <p:nvPr/>
        </p:nvPicPr>
        <p:blipFill rotWithShape="1">
          <a:blip r:embed="rId4">
            <a:alphaModFix/>
          </a:blip>
          <a:srcRect b="-679" l="-8520" r="-8520" t="-699"/>
          <a:stretch/>
        </p:blipFill>
        <p:spPr>
          <a:xfrm>
            <a:off x="6795325" y="1592613"/>
            <a:ext cx="5505449" cy="505777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1" name="Shape 961"/>
        <p:cNvGrpSpPr/>
        <p:nvPr/>
      </p:nvGrpSpPr>
      <p:grpSpPr>
        <a:xfrm>
          <a:off x="0" y="0"/>
          <a:ext cx="0" cy="0"/>
          <a:chOff x="0" y="0"/>
          <a:chExt cx="0" cy="0"/>
        </a:xfrm>
      </p:grpSpPr>
      <p:sp>
        <p:nvSpPr>
          <p:cNvPr id="962" name="Google Shape;962;p79"/>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LISTAS Y AGENDAS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TIPS &amp; DASHBOARD DE LISTAS</a:t>
            </a:r>
            <a:endParaRPr sz="1300">
              <a:solidFill>
                <a:srgbClr val="435E72"/>
              </a:solidFill>
              <a:latin typeface="Open Sans ExtraBold"/>
              <a:ea typeface="Open Sans ExtraBold"/>
              <a:cs typeface="Open Sans ExtraBold"/>
              <a:sym typeface="Open Sans ExtraBold"/>
            </a:endParaRPr>
          </a:p>
        </p:txBody>
      </p:sp>
      <p:sp>
        <p:nvSpPr>
          <p:cNvPr id="963" name="Google Shape;963;p79"/>
          <p:cNvSpPr/>
          <p:nvPr/>
        </p:nvSpPr>
        <p:spPr>
          <a:xfrm>
            <a:off x="3223969" y="1127050"/>
            <a:ext cx="2016900" cy="2500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79"/>
          <p:cNvSpPr/>
          <p:nvPr/>
        </p:nvSpPr>
        <p:spPr>
          <a:xfrm>
            <a:off x="5696063" y="1127050"/>
            <a:ext cx="2016900" cy="2500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79"/>
          <p:cNvSpPr/>
          <p:nvPr/>
        </p:nvSpPr>
        <p:spPr>
          <a:xfrm>
            <a:off x="8168156" y="1127050"/>
            <a:ext cx="2016900" cy="2500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79"/>
          <p:cNvSpPr/>
          <p:nvPr/>
        </p:nvSpPr>
        <p:spPr>
          <a:xfrm>
            <a:off x="10640250" y="1127050"/>
            <a:ext cx="2016900" cy="2500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79"/>
          <p:cNvSpPr/>
          <p:nvPr/>
        </p:nvSpPr>
        <p:spPr>
          <a:xfrm>
            <a:off x="751875" y="1127050"/>
            <a:ext cx="2016900" cy="2500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79"/>
          <p:cNvSpPr txBox="1"/>
          <p:nvPr/>
        </p:nvSpPr>
        <p:spPr>
          <a:xfrm>
            <a:off x="898775" y="1238075"/>
            <a:ext cx="1749300" cy="1644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3B4D"/>
                </a:solidFill>
                <a:latin typeface="Open Sans SemiBold"/>
                <a:ea typeface="Open Sans SemiBold"/>
                <a:cs typeface="Open Sans SemiBold"/>
                <a:sym typeface="Open Sans SemiBold"/>
              </a:rPr>
              <a:t>El mezclado de listas optimiza el marcado al asignar un porcentaje de Prioridad que sume 100% entre todas las listas activas.</a:t>
            </a:r>
            <a:endParaRPr i="0" sz="1200" u="none" cap="none" strike="noStrike">
              <a:solidFill>
                <a:srgbClr val="000000"/>
              </a:solidFill>
              <a:latin typeface="Open Sans SemiBold"/>
              <a:ea typeface="Open Sans SemiBold"/>
              <a:cs typeface="Open Sans SemiBold"/>
              <a:sym typeface="Open Sans SemiBold"/>
            </a:endParaRPr>
          </a:p>
        </p:txBody>
      </p:sp>
      <p:sp>
        <p:nvSpPr>
          <p:cNvPr id="969" name="Google Shape;969;p79"/>
          <p:cNvSpPr txBox="1"/>
          <p:nvPr/>
        </p:nvSpPr>
        <p:spPr>
          <a:xfrm>
            <a:off x="3357750" y="1238075"/>
            <a:ext cx="1749300" cy="1431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i="0" lang="es" sz="1200" u="none" cap="none" strike="noStrike">
                <a:solidFill>
                  <a:srgbClr val="003B4D"/>
                </a:solidFill>
                <a:latin typeface="Open Sans SemiBold"/>
                <a:ea typeface="Open Sans SemiBold"/>
                <a:cs typeface="Open Sans SemiBold"/>
                <a:sym typeface="Open Sans SemiBold"/>
              </a:rPr>
              <a:t>Poner menos Prioridad en listas recicladas, dado que son menos probables de ser contactadas.</a:t>
            </a:r>
            <a:endParaRPr i="0" sz="1200" u="none" cap="none" strike="noStrike">
              <a:solidFill>
                <a:srgbClr val="000000"/>
              </a:solidFill>
              <a:latin typeface="Open Sans SemiBold"/>
              <a:ea typeface="Open Sans SemiBold"/>
              <a:cs typeface="Open Sans SemiBold"/>
              <a:sym typeface="Open Sans SemiBold"/>
            </a:endParaRPr>
          </a:p>
        </p:txBody>
      </p:sp>
      <p:sp>
        <p:nvSpPr>
          <p:cNvPr id="970" name="Google Shape;970;p79"/>
          <p:cNvSpPr txBox="1"/>
          <p:nvPr/>
        </p:nvSpPr>
        <p:spPr>
          <a:xfrm>
            <a:off x="5829838" y="1238075"/>
            <a:ext cx="1749300" cy="121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i="0" lang="es" sz="1200" u="none" cap="none" strike="noStrike">
                <a:solidFill>
                  <a:srgbClr val="003B4D"/>
                </a:solidFill>
                <a:latin typeface="Open Sans SemiBold"/>
                <a:ea typeface="Open Sans SemiBold"/>
                <a:cs typeface="Open Sans SemiBold"/>
                <a:sym typeface="Open Sans SemiBold"/>
              </a:rPr>
              <a:t>Las listas solo pueden ser recicladas una vez que la lista esté finalizada. </a:t>
            </a:r>
            <a:endParaRPr i="0" sz="1200" u="none" cap="none" strike="noStrike">
              <a:solidFill>
                <a:srgbClr val="000000"/>
              </a:solidFill>
              <a:latin typeface="Open Sans SemiBold"/>
              <a:ea typeface="Open Sans SemiBold"/>
              <a:cs typeface="Open Sans SemiBold"/>
              <a:sym typeface="Open Sans SemiBold"/>
            </a:endParaRPr>
          </a:p>
        </p:txBody>
      </p:sp>
      <p:sp>
        <p:nvSpPr>
          <p:cNvPr id="971" name="Google Shape;971;p79"/>
          <p:cNvSpPr txBox="1"/>
          <p:nvPr/>
        </p:nvSpPr>
        <p:spPr>
          <a:xfrm>
            <a:off x="8301938" y="1238075"/>
            <a:ext cx="1749300" cy="228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i="0" lang="es" sz="1200" u="none" cap="none" strike="noStrike">
                <a:solidFill>
                  <a:srgbClr val="003B4D"/>
                </a:solidFill>
                <a:latin typeface="Open Sans SemiBold"/>
                <a:ea typeface="Open Sans SemiBold"/>
                <a:cs typeface="Open Sans SemiBold"/>
                <a:sym typeface="Open Sans SemiBold"/>
              </a:rPr>
              <a:t>Asegurarse de siempre tener agentes disponibles, para permitirle al marcador funcionar. Para esto, se debe prestar atención a los campos de ‘Estado’ y ‘En Tiempo’ de forma regular.</a:t>
            </a:r>
            <a:endParaRPr i="0" sz="1200" u="none" cap="none" strike="noStrike">
              <a:solidFill>
                <a:srgbClr val="000000"/>
              </a:solidFill>
              <a:latin typeface="Open Sans SemiBold"/>
              <a:ea typeface="Open Sans SemiBold"/>
              <a:cs typeface="Open Sans SemiBold"/>
              <a:sym typeface="Open Sans SemiBold"/>
            </a:endParaRPr>
          </a:p>
        </p:txBody>
      </p:sp>
      <p:sp>
        <p:nvSpPr>
          <p:cNvPr id="972" name="Google Shape;972;p79"/>
          <p:cNvSpPr txBox="1"/>
          <p:nvPr/>
        </p:nvSpPr>
        <p:spPr>
          <a:xfrm>
            <a:off x="10774050" y="1238075"/>
            <a:ext cx="1749300" cy="228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i="0" lang="es" sz="1200" u="none" cap="none" strike="noStrike">
                <a:solidFill>
                  <a:srgbClr val="003B4D"/>
                </a:solidFill>
                <a:latin typeface="Open Sans SemiBold"/>
                <a:ea typeface="Open Sans SemiBold"/>
                <a:cs typeface="Open Sans SemiBold"/>
                <a:sym typeface="Open Sans SemiBold"/>
              </a:rPr>
              <a:t>Poner menos Prioridad a listas con baja contactabilidad para evitar así afectar el tiempo disponible de los agentes o aumentar su tiempo de espera entre llamadas.</a:t>
            </a:r>
            <a:endParaRPr i="0" sz="1200" u="none" cap="none" strike="noStrike">
              <a:solidFill>
                <a:schemeClr val="dk1"/>
              </a:solidFill>
              <a:latin typeface="Open Sans SemiBold"/>
              <a:ea typeface="Open Sans SemiBold"/>
              <a:cs typeface="Open Sans SemiBold"/>
              <a:sym typeface="Open Sans SemiBold"/>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3B4D"/>
              </a:solidFill>
              <a:latin typeface="Open Sans SemiBold"/>
              <a:ea typeface="Open Sans SemiBold"/>
              <a:cs typeface="Open Sans SemiBold"/>
              <a:sym typeface="Open Sans SemiBold"/>
            </a:endParaRPr>
          </a:p>
        </p:txBody>
      </p:sp>
      <p:pic>
        <p:nvPicPr>
          <p:cNvPr id="973" name="Google Shape;973;p79"/>
          <p:cNvPicPr preferRelativeResize="0"/>
          <p:nvPr/>
        </p:nvPicPr>
        <p:blipFill rotWithShape="1">
          <a:blip r:embed="rId4">
            <a:alphaModFix/>
          </a:blip>
          <a:srcRect b="23371" l="0" r="0" t="0"/>
          <a:stretch/>
        </p:blipFill>
        <p:spPr>
          <a:xfrm>
            <a:off x="2091000" y="4032375"/>
            <a:ext cx="9227008" cy="35297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7" name="Shape 977"/>
        <p:cNvGrpSpPr/>
        <p:nvPr/>
      </p:nvGrpSpPr>
      <p:grpSpPr>
        <a:xfrm>
          <a:off x="0" y="0"/>
          <a:ext cx="0" cy="0"/>
          <a:chOff x="0" y="0"/>
          <a:chExt cx="0" cy="0"/>
        </a:xfrm>
      </p:grpSpPr>
      <p:sp>
        <p:nvSpPr>
          <p:cNvPr id="978" name="Google Shape;978;p80"/>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LISTA Y AGENTES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AGENDA</a:t>
            </a:r>
            <a:endParaRPr sz="1300">
              <a:solidFill>
                <a:srgbClr val="435E72"/>
              </a:solidFill>
              <a:latin typeface="Open Sans ExtraBold"/>
              <a:ea typeface="Open Sans ExtraBold"/>
              <a:cs typeface="Open Sans ExtraBold"/>
              <a:sym typeface="Open Sans ExtraBold"/>
            </a:endParaRPr>
          </a:p>
        </p:txBody>
      </p:sp>
      <p:sp>
        <p:nvSpPr>
          <p:cNvPr id="979" name="Google Shape;979;p80"/>
          <p:cNvSpPr txBox="1"/>
          <p:nvPr/>
        </p:nvSpPr>
        <p:spPr>
          <a:xfrm>
            <a:off x="1000000" y="110832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Cada vez que el agente corta la llamada, le aparece en su pantalla un formulario para realizar la tipificación. En caso de que el cliente haya solicitado ser contactado otro día u hora, este deberá seleccionar una tipificación con acción de ‘</a:t>
            </a:r>
            <a:r>
              <a:rPr b="1" lang="es" sz="1300">
                <a:solidFill>
                  <a:srgbClr val="002540"/>
                </a:solidFill>
                <a:latin typeface="Open Sans"/>
                <a:ea typeface="Open Sans"/>
                <a:cs typeface="Open Sans"/>
                <a:sym typeface="Open Sans"/>
              </a:rPr>
              <a:t>reagenda</a:t>
            </a:r>
            <a:r>
              <a:rPr lang="es" sz="1300">
                <a:solidFill>
                  <a:srgbClr val="002540"/>
                </a:solidFill>
                <a:latin typeface="Open Sans"/>
                <a:ea typeface="Open Sans"/>
                <a:cs typeface="Open Sans"/>
                <a:sym typeface="Open Sans"/>
              </a:rPr>
              <a:t>’.</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Esto quiere decir que el próximo reintento para ese número será marcado para una fecha y hora determinada, independientemente de la lista de origen.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980" name="Google Shape;980;p80"/>
          <p:cNvPicPr preferRelativeResize="0"/>
          <p:nvPr/>
        </p:nvPicPr>
        <p:blipFill rotWithShape="1">
          <a:blip r:embed="rId4">
            <a:alphaModFix/>
          </a:blip>
          <a:srcRect b="0" l="719" r="719" t="0"/>
          <a:stretch/>
        </p:blipFill>
        <p:spPr>
          <a:xfrm>
            <a:off x="7251150" y="1525425"/>
            <a:ext cx="5144600" cy="53318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985" name="Shape 985"/>
        <p:cNvGrpSpPr/>
        <p:nvPr/>
      </p:nvGrpSpPr>
      <p:grpSpPr>
        <a:xfrm>
          <a:off x="0" y="0"/>
          <a:ext cx="0" cy="0"/>
          <a:chOff x="0" y="0"/>
          <a:chExt cx="0" cy="0"/>
        </a:xfrm>
      </p:grpSpPr>
      <p:sp>
        <p:nvSpPr>
          <p:cNvPr id="986" name="Google Shape;986;p81"/>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AMD</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987" name="Google Shape;987;p81"/>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1" name="Shape 991"/>
        <p:cNvGrpSpPr/>
        <p:nvPr/>
      </p:nvGrpSpPr>
      <p:grpSpPr>
        <a:xfrm>
          <a:off x="0" y="0"/>
          <a:ext cx="0" cy="0"/>
          <a:chOff x="0" y="0"/>
          <a:chExt cx="0" cy="0"/>
        </a:xfrm>
      </p:grpSpPr>
      <p:sp>
        <p:nvSpPr>
          <p:cNvPr id="992" name="Google Shape;992;p82"/>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AMD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¿QUÉ ES UN AMD?</a:t>
            </a:r>
            <a:endParaRPr sz="1300">
              <a:solidFill>
                <a:srgbClr val="435E72"/>
              </a:solidFill>
              <a:latin typeface="Open Sans ExtraBold"/>
              <a:ea typeface="Open Sans ExtraBold"/>
              <a:cs typeface="Open Sans ExtraBold"/>
              <a:sym typeface="Open Sans ExtraBold"/>
            </a:endParaRPr>
          </a:p>
        </p:txBody>
      </p:sp>
      <p:sp>
        <p:nvSpPr>
          <p:cNvPr id="993" name="Google Shape;993;p82"/>
          <p:cNvSpPr txBox="1"/>
          <p:nvPr/>
        </p:nvSpPr>
        <p:spPr>
          <a:xfrm>
            <a:off x="1000000" y="202942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Como lo indica su nombre, un Detector de Buzón de Voz (AMD) es una </a:t>
            </a:r>
            <a:r>
              <a:rPr b="1" lang="es" sz="1300">
                <a:solidFill>
                  <a:srgbClr val="002540"/>
                </a:solidFill>
                <a:latin typeface="Open Sans"/>
                <a:ea typeface="Open Sans"/>
                <a:cs typeface="Open Sans"/>
                <a:sym typeface="Open Sans"/>
              </a:rPr>
              <a:t>tecnología incluida dentro de los marcadores que tiene como fin detectar aquellas llamadas que son enviadas a un contestador automático</a:t>
            </a:r>
            <a:r>
              <a:rPr lang="es" sz="1300">
                <a:solidFill>
                  <a:srgbClr val="002540"/>
                </a:solidFill>
                <a:latin typeface="Open Sans"/>
                <a:ea typeface="Open Sans"/>
                <a:cs typeface="Open Sans"/>
                <a:sym typeface="Open Sans"/>
              </a:rPr>
              <a:t>. ¿Cómo? A través de una escucha activa de las líneas.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El proceso llevado adelante por el AMD no es 100% efectivo, dado que </a:t>
            </a:r>
            <a:r>
              <a:rPr b="1" lang="es" sz="1300">
                <a:solidFill>
                  <a:srgbClr val="002540"/>
                </a:solidFill>
                <a:latin typeface="Open Sans"/>
                <a:ea typeface="Open Sans"/>
                <a:cs typeface="Open Sans"/>
                <a:sym typeface="Open Sans"/>
              </a:rPr>
              <a:t>es imposible de verdaderamente detectar de forma directa si el que atiende el teléfono es un humano o un contestador automático. </a:t>
            </a:r>
            <a:r>
              <a:rPr lang="es" sz="1300">
                <a:solidFill>
                  <a:srgbClr val="002540"/>
                </a:solidFill>
                <a:latin typeface="Open Sans"/>
                <a:ea typeface="Open Sans"/>
                <a:cs typeface="Open Sans"/>
                <a:sym typeface="Open Sans"/>
              </a:rPr>
              <a:t>Para poder definirlo, el AMD funciona con base en diversos parámetros.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994" name="Google Shape;994;p82"/>
          <p:cNvPicPr preferRelativeResize="0"/>
          <p:nvPr/>
        </p:nvPicPr>
        <p:blipFill rotWithShape="1">
          <a:blip r:embed="rId4">
            <a:alphaModFix/>
          </a:blip>
          <a:srcRect b="0" l="258" r="268" t="0"/>
          <a:stretch/>
        </p:blipFill>
        <p:spPr>
          <a:xfrm>
            <a:off x="6716300" y="1600976"/>
            <a:ext cx="6466248" cy="4757702"/>
          </a:xfrm>
          <a:prstGeom prst="rect">
            <a:avLst/>
          </a:prstGeom>
          <a:noFill/>
          <a:ln>
            <a:noFill/>
          </a:ln>
        </p:spPr>
      </p:pic>
      <p:sp>
        <p:nvSpPr>
          <p:cNvPr id="995" name="Google Shape;995;p82"/>
          <p:cNvSpPr/>
          <p:nvPr/>
        </p:nvSpPr>
        <p:spPr>
          <a:xfrm>
            <a:off x="1114947" y="1108302"/>
            <a:ext cx="782100" cy="7821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6" name="Google Shape;996;p82"/>
          <p:cNvPicPr preferRelativeResize="0"/>
          <p:nvPr/>
        </p:nvPicPr>
        <p:blipFill rotWithShape="1">
          <a:blip r:embed="rId5">
            <a:alphaModFix/>
          </a:blip>
          <a:srcRect b="0" l="0" r="0" t="0"/>
          <a:stretch/>
        </p:blipFill>
        <p:spPr>
          <a:xfrm>
            <a:off x="1114950" y="1108325"/>
            <a:ext cx="782100" cy="78207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0" name="Shape 1000"/>
        <p:cNvGrpSpPr/>
        <p:nvPr/>
      </p:nvGrpSpPr>
      <p:grpSpPr>
        <a:xfrm>
          <a:off x="0" y="0"/>
          <a:ext cx="0" cy="0"/>
          <a:chOff x="0" y="0"/>
          <a:chExt cx="0" cy="0"/>
        </a:xfrm>
      </p:grpSpPr>
      <p:sp>
        <p:nvSpPr>
          <p:cNvPr id="1001" name="Google Shape;1001;p83"/>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AMD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sp>
        <p:nvSpPr>
          <p:cNvPr id="1002" name="Google Shape;1002;p83"/>
          <p:cNvSpPr txBox="1"/>
          <p:nvPr/>
        </p:nvSpPr>
        <p:spPr>
          <a:xfrm>
            <a:off x="1000000" y="110457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uContact atiende todas las llamadas que hacen los marcadores y las ponen en espera para que pueda entrar en funcionamiento el detector de voz. Una vez que la detecta, estas son analizadas y clasificadas con base en si son buzones de voz o no. Si lo son, el sistema corta la llamada antes de que sea cobrada; y, si no lo son, la transfiere a un agente.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¿Por qué usar AMD? Porque, considerando que hoy en día el porcentaje de buzones de voz alcanzados por los marcadores es sumamente alto, la implementación de esta funcionalidad se traduce en una </a:t>
            </a:r>
            <a:r>
              <a:rPr b="1" lang="es" sz="1300">
                <a:solidFill>
                  <a:srgbClr val="002540"/>
                </a:solidFill>
                <a:latin typeface="Open Sans"/>
                <a:ea typeface="Open Sans"/>
                <a:cs typeface="Open Sans"/>
                <a:sym typeface="Open Sans"/>
              </a:rPr>
              <a:t>reducción considerable de costos para el cliente</a:t>
            </a:r>
            <a:r>
              <a:rPr lang="es" sz="1300">
                <a:solidFill>
                  <a:srgbClr val="002540"/>
                </a:solidFill>
                <a:latin typeface="Open Sans"/>
                <a:ea typeface="Open Sans"/>
                <a:cs typeface="Open Sans"/>
                <a:sym typeface="Open Sans"/>
              </a:rPr>
              <a:t>.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003" name="Google Shape;1003;p83"/>
          <p:cNvPicPr preferRelativeResize="0"/>
          <p:nvPr/>
        </p:nvPicPr>
        <p:blipFill rotWithShape="1">
          <a:blip r:embed="rId4">
            <a:alphaModFix/>
          </a:blip>
          <a:srcRect b="0" l="5743" r="5752" t="0"/>
          <a:stretch/>
        </p:blipFill>
        <p:spPr>
          <a:xfrm>
            <a:off x="6899575" y="1628151"/>
            <a:ext cx="5733724" cy="4577273"/>
          </a:xfrm>
          <a:prstGeom prst="rect">
            <a:avLst/>
          </a:prstGeom>
          <a:noFill/>
          <a:ln>
            <a:noFill/>
          </a:ln>
        </p:spPr>
      </p:pic>
      <p:grpSp>
        <p:nvGrpSpPr>
          <p:cNvPr id="1004" name="Google Shape;1004;p83"/>
          <p:cNvGrpSpPr/>
          <p:nvPr/>
        </p:nvGrpSpPr>
        <p:grpSpPr>
          <a:xfrm>
            <a:off x="1000000" y="5375363"/>
            <a:ext cx="4407459" cy="1304623"/>
            <a:chOff x="959075" y="4068238"/>
            <a:chExt cx="4407900" cy="1979100"/>
          </a:xfrm>
        </p:grpSpPr>
        <p:sp>
          <p:nvSpPr>
            <p:cNvPr id="1005" name="Google Shape;1005;p83"/>
            <p:cNvSpPr/>
            <p:nvPr/>
          </p:nvSpPr>
          <p:spPr>
            <a:xfrm>
              <a:off x="959075" y="4068238"/>
              <a:ext cx="4407900" cy="1979100"/>
            </a:xfrm>
            <a:prstGeom prst="rect">
              <a:avLst/>
            </a:prstGeom>
            <a:solidFill>
              <a:srgbClr val="FFBE9F">
                <a:alpha val="44310"/>
              </a:srgbClr>
            </a:solidFill>
            <a:ln cap="flat" cmpd="sng" w="9525">
              <a:solidFill>
                <a:srgbClr val="FFBE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006" name="Google Shape;1006;p83"/>
            <p:cNvSpPr txBox="1"/>
            <p:nvPr/>
          </p:nvSpPr>
          <p:spPr>
            <a:xfrm>
              <a:off x="1181375" y="4462146"/>
              <a:ext cx="3963300" cy="10389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2540"/>
                  </a:solidFill>
                  <a:latin typeface="Open Sans"/>
                  <a:ea typeface="Open Sans"/>
                  <a:cs typeface="Open Sans"/>
                  <a:sym typeface="Open Sans"/>
                </a:rPr>
                <a:t>Nota:</a:t>
              </a:r>
              <a:r>
                <a:rPr i="0" lang="es" sz="1300" u="none" cap="none" strike="noStrike">
                  <a:solidFill>
                    <a:srgbClr val="002540"/>
                  </a:solidFill>
                  <a:latin typeface="Open Sans"/>
                  <a:ea typeface="Open Sans"/>
                  <a:cs typeface="Open Sans"/>
                  <a:sym typeface="Open Sans"/>
                </a:rPr>
                <a:t> La función ’AMD’ solo se aplica en marcadores Predictivos y Power.</a:t>
              </a:r>
              <a:endParaRPr i="0" sz="1300" u="none" cap="none" strike="noStrike">
                <a:solidFill>
                  <a:srgbClr val="002540"/>
                </a:solidFill>
                <a:latin typeface="Open Sans"/>
                <a:ea typeface="Open Sans"/>
                <a:cs typeface="Open Sans"/>
                <a:sym typeface="Open Sans"/>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0" name="Shape 1010"/>
        <p:cNvGrpSpPr/>
        <p:nvPr/>
      </p:nvGrpSpPr>
      <p:grpSpPr>
        <a:xfrm>
          <a:off x="0" y="0"/>
          <a:ext cx="0" cy="0"/>
          <a:chOff x="0" y="0"/>
          <a:chExt cx="0" cy="0"/>
        </a:xfrm>
      </p:grpSpPr>
      <p:sp>
        <p:nvSpPr>
          <p:cNvPr id="1011" name="Google Shape;1011;p84"/>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AMD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¿CÓMO FUNCIONA?</a:t>
            </a:r>
            <a:endParaRPr sz="1300">
              <a:solidFill>
                <a:srgbClr val="435E72"/>
              </a:solidFill>
              <a:latin typeface="Open Sans ExtraBold"/>
              <a:ea typeface="Open Sans ExtraBold"/>
              <a:cs typeface="Open Sans ExtraBold"/>
              <a:sym typeface="Open Sans ExtraBold"/>
            </a:endParaRPr>
          </a:p>
        </p:txBody>
      </p:sp>
      <p:sp>
        <p:nvSpPr>
          <p:cNvPr id="1012" name="Google Shape;1012;p84"/>
          <p:cNvSpPr/>
          <p:nvPr/>
        </p:nvSpPr>
        <p:spPr>
          <a:xfrm>
            <a:off x="1543725" y="3043250"/>
            <a:ext cx="10494975" cy="3718075"/>
          </a:xfrm>
          <a:custGeom>
            <a:rect b="b" l="l" r="r" t="t"/>
            <a:pathLst>
              <a:path extrusionOk="0" h="148723" w="419799">
                <a:moveTo>
                  <a:pt x="0" y="148723"/>
                </a:moveTo>
                <a:lnTo>
                  <a:pt x="818" y="127398"/>
                </a:lnTo>
                <a:lnTo>
                  <a:pt x="47826" y="127398"/>
                </a:lnTo>
                <a:lnTo>
                  <a:pt x="47826" y="85840"/>
                </a:lnTo>
                <a:lnTo>
                  <a:pt x="171135" y="85840"/>
                </a:lnTo>
                <a:lnTo>
                  <a:pt x="171135" y="43601"/>
                </a:lnTo>
                <a:lnTo>
                  <a:pt x="296489" y="43601"/>
                </a:lnTo>
                <a:lnTo>
                  <a:pt x="296489" y="0"/>
                </a:lnTo>
                <a:lnTo>
                  <a:pt x="419799" y="0"/>
                </a:lnTo>
                <a:lnTo>
                  <a:pt x="419799" y="148517"/>
                </a:lnTo>
                <a:lnTo>
                  <a:pt x="48370" y="148723"/>
                </a:lnTo>
                <a:close/>
              </a:path>
            </a:pathLst>
          </a:custGeom>
          <a:solidFill>
            <a:srgbClr val="CCEAFF"/>
          </a:solidFill>
          <a:ln>
            <a:noFill/>
          </a:ln>
        </p:spPr>
      </p:sp>
      <p:sp>
        <p:nvSpPr>
          <p:cNvPr id="1013" name="Google Shape;1013;p84"/>
          <p:cNvSpPr/>
          <p:nvPr/>
        </p:nvSpPr>
        <p:spPr>
          <a:xfrm>
            <a:off x="2985600" y="5402475"/>
            <a:ext cx="2607300" cy="4941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300"/>
              <a:buFont typeface="Arial"/>
              <a:buNone/>
            </a:pPr>
            <a:r>
              <a:rPr b="0" i="0" lang="es" sz="1300" u="none" cap="none" strike="noStrike">
                <a:solidFill>
                  <a:srgbClr val="003B4D"/>
                </a:solidFill>
                <a:latin typeface="Nunito SemiBold"/>
                <a:ea typeface="Nunito SemiBold"/>
                <a:cs typeface="Nunito SemiBold"/>
                <a:sym typeface="Nunito SemiBold"/>
              </a:rPr>
              <a:t>Detecta el Buzón de Voz.</a:t>
            </a:r>
            <a:endParaRPr b="0" i="0" sz="1300" u="none" cap="none" strike="noStrike">
              <a:solidFill>
                <a:srgbClr val="003B4D"/>
              </a:solidFill>
              <a:latin typeface="Nunito SemiBold"/>
              <a:ea typeface="Nunito SemiBold"/>
              <a:cs typeface="Nunito SemiBold"/>
              <a:sym typeface="Nunito SemiBold"/>
            </a:endParaRPr>
          </a:p>
        </p:txBody>
      </p:sp>
      <p:sp>
        <p:nvSpPr>
          <p:cNvPr id="1014" name="Google Shape;1014;p84"/>
          <p:cNvSpPr/>
          <p:nvPr/>
        </p:nvSpPr>
        <p:spPr>
          <a:xfrm>
            <a:off x="6121100" y="4377829"/>
            <a:ext cx="2607300" cy="2383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300"/>
              <a:buFont typeface="Arial"/>
              <a:buNone/>
            </a:pPr>
            <a:r>
              <a:rPr b="0" i="0" lang="es" sz="1300" u="none" cap="none" strike="noStrike">
                <a:solidFill>
                  <a:srgbClr val="003B4D"/>
                </a:solidFill>
                <a:latin typeface="Nunito SemiBold"/>
                <a:ea typeface="Nunito SemiBold"/>
                <a:cs typeface="Nunito SemiBold"/>
                <a:sym typeface="Nunito SemiBold"/>
              </a:rPr>
              <a:t>Comienza a escuchar la línea por unos segundos, teniendo en cuenta diferentes factores que podrían definir si se trata de un Buzón de Voz o de un humano (tono, rango de palabras, tiempo entre palabras, y más).</a:t>
            </a:r>
            <a:endParaRPr b="0" i="0" sz="1300" u="none" cap="none" strike="noStrike">
              <a:solidFill>
                <a:srgbClr val="003B4D"/>
              </a:solidFill>
              <a:latin typeface="Nunito SemiBold"/>
              <a:ea typeface="Nunito SemiBold"/>
              <a:cs typeface="Nunito SemiBold"/>
              <a:sym typeface="Nunito SemiBold"/>
            </a:endParaRPr>
          </a:p>
        </p:txBody>
      </p:sp>
      <p:sp>
        <p:nvSpPr>
          <p:cNvPr id="1015" name="Google Shape;1015;p84"/>
          <p:cNvSpPr/>
          <p:nvPr/>
        </p:nvSpPr>
        <p:spPr>
          <a:xfrm>
            <a:off x="9256603" y="3354225"/>
            <a:ext cx="2607300" cy="34071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300"/>
              <a:buFont typeface="Arial"/>
              <a:buNone/>
            </a:pPr>
            <a:r>
              <a:rPr b="0" i="0" lang="es" sz="1300" u="none" cap="none" strike="noStrike">
                <a:solidFill>
                  <a:srgbClr val="003B4D"/>
                </a:solidFill>
                <a:latin typeface="Nunito SemiBold"/>
                <a:ea typeface="Nunito SemiBold"/>
                <a:cs typeface="Nunito SemiBold"/>
                <a:sym typeface="Nunito SemiBold"/>
              </a:rPr>
              <a:t>Puedes agregar un parámetro que detecte el silencio luego de identificado el contestador automático. De esta manera, es posible establecer en el flujo de marcado si se quiere pre grabar que un audio sea reproducido para un cliente. </a:t>
            </a:r>
            <a:endParaRPr b="0" i="0" sz="1300" u="none" cap="none" strike="noStrike">
              <a:solidFill>
                <a:srgbClr val="003B4D"/>
              </a:solidFill>
              <a:latin typeface="Nunito SemiBold"/>
              <a:ea typeface="Nunito SemiBold"/>
              <a:cs typeface="Nunito SemiBold"/>
              <a:sym typeface="Nunito SemiBold"/>
            </a:endParaRPr>
          </a:p>
        </p:txBody>
      </p:sp>
      <p:pic>
        <p:nvPicPr>
          <p:cNvPr id="1016" name="Google Shape;1016;p84"/>
          <p:cNvPicPr preferRelativeResize="0"/>
          <p:nvPr/>
        </p:nvPicPr>
        <p:blipFill rotWithShape="1">
          <a:blip r:embed="rId4">
            <a:alphaModFix/>
          </a:blip>
          <a:srcRect b="0" l="-9045" r="-9045" t="0"/>
          <a:stretch/>
        </p:blipFill>
        <p:spPr>
          <a:xfrm>
            <a:off x="1656363" y="2767950"/>
            <a:ext cx="1842025" cy="3579826"/>
          </a:xfrm>
          <a:prstGeom prst="rect">
            <a:avLst/>
          </a:prstGeom>
          <a:noFill/>
          <a:ln>
            <a:noFill/>
          </a:ln>
        </p:spPr>
      </p:pic>
      <p:sp>
        <p:nvSpPr>
          <p:cNvPr id="1017" name="Google Shape;1017;p84"/>
          <p:cNvSpPr/>
          <p:nvPr/>
        </p:nvSpPr>
        <p:spPr>
          <a:xfrm rot="2700000">
            <a:off x="4062045" y="6441891"/>
            <a:ext cx="454387" cy="454387"/>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84"/>
          <p:cNvSpPr txBox="1"/>
          <p:nvPr/>
        </p:nvSpPr>
        <p:spPr>
          <a:xfrm>
            <a:off x="4077746" y="6453525"/>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chemeClr val="lt1"/>
                </a:solidFill>
                <a:latin typeface="Open Sans ExtraBold"/>
                <a:ea typeface="Open Sans ExtraBold"/>
                <a:cs typeface="Open Sans ExtraBold"/>
                <a:sym typeface="Open Sans ExtraBold"/>
              </a:rPr>
              <a:t>1</a:t>
            </a:r>
            <a:endParaRPr i="0" sz="1600" u="none" cap="none" strike="noStrike">
              <a:solidFill>
                <a:schemeClr val="lt1"/>
              </a:solidFill>
              <a:latin typeface="Open Sans ExtraBold"/>
              <a:ea typeface="Open Sans ExtraBold"/>
              <a:cs typeface="Open Sans ExtraBold"/>
              <a:sym typeface="Open Sans ExtraBold"/>
            </a:endParaRPr>
          </a:p>
        </p:txBody>
      </p:sp>
      <p:sp>
        <p:nvSpPr>
          <p:cNvPr id="1019" name="Google Shape;1019;p84"/>
          <p:cNvSpPr/>
          <p:nvPr/>
        </p:nvSpPr>
        <p:spPr>
          <a:xfrm rot="2700000">
            <a:off x="7197545" y="6441891"/>
            <a:ext cx="454387" cy="454387"/>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84"/>
          <p:cNvSpPr txBox="1"/>
          <p:nvPr/>
        </p:nvSpPr>
        <p:spPr>
          <a:xfrm>
            <a:off x="7213246" y="6453525"/>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chemeClr val="lt1"/>
                </a:solidFill>
                <a:latin typeface="Open Sans ExtraBold"/>
                <a:ea typeface="Open Sans ExtraBold"/>
                <a:cs typeface="Open Sans ExtraBold"/>
                <a:sym typeface="Open Sans ExtraBold"/>
              </a:rPr>
              <a:t>2</a:t>
            </a:r>
            <a:endParaRPr i="0" sz="1600" u="none" cap="none" strike="noStrike">
              <a:solidFill>
                <a:schemeClr val="lt1"/>
              </a:solidFill>
              <a:latin typeface="Open Sans ExtraBold"/>
              <a:ea typeface="Open Sans ExtraBold"/>
              <a:cs typeface="Open Sans ExtraBold"/>
              <a:sym typeface="Open Sans ExtraBold"/>
            </a:endParaRPr>
          </a:p>
        </p:txBody>
      </p:sp>
      <p:sp>
        <p:nvSpPr>
          <p:cNvPr id="1021" name="Google Shape;1021;p84"/>
          <p:cNvSpPr/>
          <p:nvPr/>
        </p:nvSpPr>
        <p:spPr>
          <a:xfrm rot="2700000">
            <a:off x="10333045" y="6441891"/>
            <a:ext cx="454387" cy="454387"/>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84"/>
          <p:cNvSpPr txBox="1"/>
          <p:nvPr/>
        </p:nvSpPr>
        <p:spPr>
          <a:xfrm>
            <a:off x="10348746" y="6453525"/>
            <a:ext cx="42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chemeClr val="lt1"/>
                </a:solidFill>
                <a:latin typeface="Open Sans ExtraBold"/>
                <a:ea typeface="Open Sans ExtraBold"/>
                <a:cs typeface="Open Sans ExtraBold"/>
                <a:sym typeface="Open Sans ExtraBold"/>
              </a:rPr>
              <a:t>3</a:t>
            </a:r>
            <a:endParaRPr i="0" sz="1600" u="none" cap="none" strike="noStrike">
              <a:solidFill>
                <a:schemeClr val="lt1"/>
              </a:solidFill>
              <a:latin typeface="Open Sans ExtraBold"/>
              <a:ea typeface="Open Sans ExtraBold"/>
              <a:cs typeface="Open Sans ExtraBold"/>
              <a:sym typeface="Open Sans ExtraBold"/>
            </a:endParaRPr>
          </a:p>
        </p:txBody>
      </p:sp>
      <p:sp>
        <p:nvSpPr>
          <p:cNvPr id="1023" name="Google Shape;1023;p84"/>
          <p:cNvSpPr txBox="1"/>
          <p:nvPr/>
        </p:nvSpPr>
        <p:spPr>
          <a:xfrm>
            <a:off x="1010375" y="1304550"/>
            <a:ext cx="4947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800">
                <a:solidFill>
                  <a:srgbClr val="003B4D"/>
                </a:solidFill>
                <a:highlight>
                  <a:srgbClr val="FFFFFF"/>
                </a:highlight>
                <a:latin typeface="Open Sans ExtraBold"/>
                <a:ea typeface="Open Sans ExtraBold"/>
                <a:cs typeface="Open Sans ExtraBold"/>
                <a:sym typeface="Open Sans ExtraBold"/>
              </a:rPr>
              <a:t>Paso a paso</a:t>
            </a:r>
            <a:r>
              <a:rPr lang="es" sz="1800">
                <a:solidFill>
                  <a:srgbClr val="0095FF"/>
                </a:solidFill>
                <a:highlight>
                  <a:srgbClr val="FFFFFF"/>
                </a:highlight>
                <a:latin typeface="Open Sans ExtraBold"/>
                <a:ea typeface="Open Sans ExtraBold"/>
                <a:cs typeface="Open Sans ExtraBold"/>
                <a:sym typeface="Open Sans ExtraBold"/>
              </a:rPr>
              <a:t>: </a:t>
            </a:r>
            <a:endParaRPr sz="1800">
              <a:solidFill>
                <a:srgbClr val="0095FF"/>
              </a:solidFill>
              <a:highlight>
                <a:srgbClr val="FFFFFF"/>
              </a:highlight>
              <a:latin typeface="Open Sans ExtraBold"/>
              <a:ea typeface="Open Sans ExtraBold"/>
              <a:cs typeface="Open Sans ExtraBold"/>
              <a:sym typeface="Open Sans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¿CÓMO FUNCIONAN?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PARÁMETROS DE TELEFONÍA</a:t>
            </a:r>
            <a:endParaRPr sz="1300">
              <a:solidFill>
                <a:srgbClr val="435E72"/>
              </a:solidFill>
              <a:latin typeface="Open Sans ExtraBold"/>
              <a:ea typeface="Open Sans ExtraBold"/>
              <a:cs typeface="Open Sans ExtraBold"/>
              <a:sym typeface="Open Sans ExtraBold"/>
            </a:endParaRPr>
          </a:p>
        </p:txBody>
      </p:sp>
      <p:sp>
        <p:nvSpPr>
          <p:cNvPr id="129" name="Google Shape;129;p22"/>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Dentro del rango temporal establecido, el marcador llamará a la lista de acuerdo con la lógica establecida, sin importar cuál haya sido el número principal cargado en la lista. Esto quiere decir que, si el sistema encomienda al marcador a llamar al teléfono móvil del cliente </a:t>
            </a:r>
            <a:r>
              <a:rPr b="1" lang="es" sz="1300">
                <a:solidFill>
                  <a:srgbClr val="002540"/>
                </a:solidFill>
                <a:latin typeface="Open Sans"/>
                <a:ea typeface="Open Sans"/>
                <a:cs typeface="Open Sans"/>
                <a:sym typeface="Open Sans"/>
              </a:rPr>
              <a:t>(M)</a:t>
            </a:r>
            <a:r>
              <a:rPr lang="es" sz="1300">
                <a:solidFill>
                  <a:srgbClr val="002540"/>
                </a:solidFill>
                <a:latin typeface="Open Sans"/>
                <a:ea typeface="Open Sans"/>
                <a:cs typeface="Open Sans"/>
                <a:sym typeface="Open Sans"/>
              </a:rPr>
              <a:t> si es fuera de horario de oficina, el marcador hará esto aunque el número principal asociado a ese cliente al cargar la lista haya sido el del trabajo </a:t>
            </a:r>
            <a:r>
              <a:rPr b="1" lang="es" sz="1300">
                <a:solidFill>
                  <a:srgbClr val="002540"/>
                </a:solidFill>
                <a:latin typeface="Open Sans"/>
                <a:ea typeface="Open Sans"/>
                <a:cs typeface="Open Sans"/>
                <a:sym typeface="Open Sans"/>
              </a:rPr>
              <a:t>(W)</a:t>
            </a:r>
            <a:r>
              <a:rPr lang="es" sz="1300">
                <a:solidFill>
                  <a:srgbClr val="002540"/>
                </a:solidFill>
                <a:latin typeface="Open Sans"/>
                <a:ea typeface="Open Sans"/>
                <a:cs typeface="Open Sans"/>
                <a:sym typeface="Open Sans"/>
              </a:rPr>
              <a:t>.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30" name="Google Shape;130;p22"/>
          <p:cNvSpPr txBox="1"/>
          <p:nvPr/>
        </p:nvSpPr>
        <p:spPr>
          <a:xfrm>
            <a:off x="6215675"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Si hay un número prioritario (P), el marcador ignorará cualquiera de las reglas establecidas y lo llamará primero. Mientras tanto, los números de tipo ‘Desconocidos’ (U) -es decir, que se desconoce si son teléfonos móviles o de trabajo-  indican al marcador que los debe dejar para el final de la cola de llamado. A su vez, se pueden excluir tipos de número de teléfono dependiendo de la hora, para así evitar llamar ciertos números en un mal momento.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Aunque el marcador cambie el número que tiene que llamar, mantendrá la cantidad de reintentos que deberá ejecutar para cada uno. ¿Por qué? Porque, de esta manera, no excede el máximo de reintentos definido por número para cada campaña.</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31" name="Google Shape;131;p22"/>
          <p:cNvPicPr preferRelativeResize="0"/>
          <p:nvPr/>
        </p:nvPicPr>
        <p:blipFill rotWithShape="1">
          <a:blip r:embed="rId4">
            <a:alphaModFix/>
          </a:blip>
          <a:srcRect b="670" l="0" r="0" t="670"/>
          <a:stretch/>
        </p:blipFill>
        <p:spPr>
          <a:xfrm>
            <a:off x="1743575" y="5815675"/>
            <a:ext cx="11242496" cy="14081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7" name="Shape 1027"/>
        <p:cNvGrpSpPr/>
        <p:nvPr/>
      </p:nvGrpSpPr>
      <p:grpSpPr>
        <a:xfrm>
          <a:off x="0" y="0"/>
          <a:ext cx="0" cy="0"/>
          <a:chOff x="0" y="0"/>
          <a:chExt cx="0" cy="0"/>
        </a:xfrm>
      </p:grpSpPr>
      <p:sp>
        <p:nvSpPr>
          <p:cNvPr id="1028" name="Google Shape;1028;p85"/>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AMD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SINTONIZACIÓN</a:t>
            </a:r>
            <a:endParaRPr sz="1300">
              <a:solidFill>
                <a:srgbClr val="435E72"/>
              </a:solidFill>
              <a:latin typeface="Open Sans ExtraBold"/>
              <a:ea typeface="Open Sans ExtraBold"/>
              <a:cs typeface="Open Sans ExtraBold"/>
              <a:sym typeface="Open Sans ExtraBold"/>
            </a:endParaRPr>
          </a:p>
        </p:txBody>
      </p:sp>
      <p:sp>
        <p:nvSpPr>
          <p:cNvPr id="1029" name="Google Shape;1029;p85"/>
          <p:cNvSpPr txBox="1"/>
          <p:nvPr/>
        </p:nvSpPr>
        <p:spPr>
          <a:xfrm>
            <a:off x="1000000" y="145247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Para poder sintonizar el AMD, es </a:t>
            </a:r>
            <a:r>
              <a:rPr b="1" lang="es" sz="1300">
                <a:solidFill>
                  <a:srgbClr val="002540"/>
                </a:solidFill>
                <a:latin typeface="Open Sans"/>
                <a:ea typeface="Open Sans"/>
                <a:cs typeface="Open Sans"/>
                <a:sym typeface="Open Sans"/>
              </a:rPr>
              <a:t>necesario tener las grabaciones de los contestadores automáticos desde el proveedor de telefonía</a:t>
            </a:r>
            <a:r>
              <a:rPr lang="es" sz="1300">
                <a:solidFill>
                  <a:srgbClr val="002540"/>
                </a:solidFill>
                <a:latin typeface="Open Sans"/>
                <a:ea typeface="Open Sans"/>
                <a:cs typeface="Open Sans"/>
                <a:sym typeface="Open Sans"/>
              </a:rPr>
              <a:t>. A su vez, es posible hacer una sintonización en tiempo real al grabar las llamadas y luego evaluando por qué fueron detectadas como contestador automático. Finalmente, basado en dicha información, es posible ajustar el AMD.</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030" name="Google Shape;1030;p85"/>
          <p:cNvPicPr preferRelativeResize="0"/>
          <p:nvPr/>
        </p:nvPicPr>
        <p:blipFill rotWithShape="1">
          <a:blip r:embed="rId4">
            <a:alphaModFix/>
          </a:blip>
          <a:srcRect b="0" l="0" r="0" t="-7781"/>
          <a:stretch/>
        </p:blipFill>
        <p:spPr>
          <a:xfrm>
            <a:off x="1384313" y="3781050"/>
            <a:ext cx="10663920" cy="3197474"/>
          </a:xfrm>
          <a:prstGeom prst="rect">
            <a:avLst/>
          </a:prstGeom>
          <a:noFill/>
          <a:ln>
            <a:noFill/>
          </a:ln>
        </p:spPr>
      </p:pic>
      <p:grpSp>
        <p:nvGrpSpPr>
          <p:cNvPr id="1031" name="Google Shape;1031;p85"/>
          <p:cNvGrpSpPr/>
          <p:nvPr/>
        </p:nvGrpSpPr>
        <p:grpSpPr>
          <a:xfrm>
            <a:off x="8300125" y="1854375"/>
            <a:ext cx="4078392" cy="1093904"/>
            <a:chOff x="1107123" y="3405087"/>
            <a:chExt cx="4078800" cy="1214100"/>
          </a:xfrm>
        </p:grpSpPr>
        <p:sp>
          <p:nvSpPr>
            <p:cNvPr id="1032" name="Google Shape;1032;p85"/>
            <p:cNvSpPr/>
            <p:nvPr/>
          </p:nvSpPr>
          <p:spPr>
            <a:xfrm>
              <a:off x="1107123" y="3405087"/>
              <a:ext cx="4078800" cy="1214100"/>
            </a:xfrm>
            <a:prstGeom prst="rect">
              <a:avLst/>
            </a:prstGeom>
            <a:solidFill>
              <a:srgbClr val="CCEAFF"/>
            </a:solidFill>
            <a:ln cap="flat" cmpd="sng" w="9525">
              <a:solidFill>
                <a:srgbClr val="AFE2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033" name="Google Shape;1033;p85"/>
            <p:cNvSpPr txBox="1"/>
            <p:nvPr/>
          </p:nvSpPr>
          <p:spPr>
            <a:xfrm>
              <a:off x="1329420" y="3574593"/>
              <a:ext cx="3721500" cy="7602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2540"/>
                  </a:solidFill>
                  <a:latin typeface="Open Sans"/>
                  <a:ea typeface="Open Sans"/>
                  <a:cs typeface="Open Sans"/>
                  <a:sym typeface="Open Sans"/>
                </a:rPr>
                <a:t>Nota:</a:t>
              </a:r>
              <a:r>
                <a:rPr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Ya se tiene contemplada la configuración para varios países. </a:t>
              </a:r>
              <a:endParaRPr b="1" i="0" sz="1300" u="none" cap="none" strike="noStrike">
                <a:solidFill>
                  <a:srgbClr val="002540"/>
                </a:solidFill>
                <a:latin typeface="Open Sans"/>
                <a:ea typeface="Open Sans"/>
                <a:cs typeface="Open Sans"/>
                <a:sym typeface="Open Sans"/>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7" name="Shape 1037"/>
        <p:cNvGrpSpPr/>
        <p:nvPr/>
      </p:nvGrpSpPr>
      <p:grpSpPr>
        <a:xfrm>
          <a:off x="0" y="0"/>
          <a:ext cx="0" cy="0"/>
          <a:chOff x="0" y="0"/>
          <a:chExt cx="0" cy="0"/>
        </a:xfrm>
      </p:grpSpPr>
      <p:sp>
        <p:nvSpPr>
          <p:cNvPr id="1038" name="Google Shape;1038;p86"/>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AMD</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EARLY MEDIA</a:t>
            </a:r>
            <a:endParaRPr sz="1300">
              <a:solidFill>
                <a:srgbClr val="435E72"/>
              </a:solidFill>
              <a:latin typeface="Open Sans ExtraBold"/>
              <a:ea typeface="Open Sans ExtraBold"/>
              <a:cs typeface="Open Sans ExtraBold"/>
              <a:sym typeface="Open Sans ExtraBold"/>
            </a:endParaRPr>
          </a:p>
        </p:txBody>
      </p:sp>
      <p:sp>
        <p:nvSpPr>
          <p:cNvPr id="1039" name="Google Shape;1039;p86"/>
          <p:cNvSpPr txBox="1"/>
          <p:nvPr/>
        </p:nvSpPr>
        <p:spPr>
          <a:xfrm>
            <a:off x="1000000" y="145247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En promedio, </a:t>
            </a:r>
            <a:r>
              <a:rPr b="1" lang="es" sz="1300">
                <a:solidFill>
                  <a:srgbClr val="002540"/>
                </a:solidFill>
                <a:latin typeface="Open Sans"/>
                <a:ea typeface="Open Sans"/>
                <a:cs typeface="Open Sans"/>
                <a:sym typeface="Open Sans"/>
              </a:rPr>
              <a:t>el AMD tiene entre 90% y 98% de efectividad,</a:t>
            </a:r>
            <a:r>
              <a:rPr lang="es" sz="1300">
                <a:solidFill>
                  <a:srgbClr val="002540"/>
                </a:solidFill>
                <a:latin typeface="Open Sans"/>
                <a:ea typeface="Open Sans"/>
                <a:cs typeface="Open Sans"/>
                <a:sym typeface="Open Sans"/>
              </a:rPr>
              <a:t> dependiendo del país en cuestión. Esto puede ser medido con base en el total de llamadas efectuadas utilizando el sistema, teniendo en cuenta siempre el porcentaje de contestadoras automáticas detectadas por el sistema.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Medium"/>
                <a:ea typeface="Open Sans Medium"/>
                <a:cs typeface="Open Sans Medium"/>
                <a:sym typeface="Open Sans Medium"/>
              </a:rPr>
              <a:t>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grpSp>
        <p:nvGrpSpPr>
          <p:cNvPr id="1040" name="Google Shape;1040;p86"/>
          <p:cNvGrpSpPr/>
          <p:nvPr/>
        </p:nvGrpSpPr>
        <p:grpSpPr>
          <a:xfrm>
            <a:off x="787376" y="4881127"/>
            <a:ext cx="5928625" cy="1775846"/>
            <a:chOff x="5204667" y="-1208316"/>
            <a:chExt cx="4407900" cy="1979100"/>
          </a:xfrm>
        </p:grpSpPr>
        <p:sp>
          <p:nvSpPr>
            <p:cNvPr id="1041" name="Google Shape;1041;p86"/>
            <p:cNvSpPr/>
            <p:nvPr/>
          </p:nvSpPr>
          <p:spPr>
            <a:xfrm>
              <a:off x="5204667" y="-1208316"/>
              <a:ext cx="4407900" cy="1979100"/>
            </a:xfrm>
            <a:prstGeom prst="rect">
              <a:avLst/>
            </a:prstGeom>
            <a:solidFill>
              <a:srgbClr val="FF9800">
                <a:alpha val="37950"/>
              </a:srgbClr>
            </a:solidFill>
            <a:ln cap="flat" cmpd="sng" w="9525">
              <a:solidFill>
                <a:srgbClr val="FFBE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042" name="Google Shape;1042;p86"/>
            <p:cNvSpPr txBox="1"/>
            <p:nvPr/>
          </p:nvSpPr>
          <p:spPr>
            <a:xfrm>
              <a:off x="5426970" y="-934873"/>
              <a:ext cx="3961200" cy="14322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2540"/>
                  </a:solidFill>
                  <a:latin typeface="Open Sans"/>
                  <a:ea typeface="Open Sans"/>
                  <a:cs typeface="Open Sans"/>
                  <a:sym typeface="Open Sans"/>
                </a:rPr>
                <a:t>Nota:</a:t>
              </a:r>
              <a:r>
                <a:rPr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Tener un porcentaje de efectividad del AMD que supere el 98% es en realidad contraproducente, dado que indica que el sistema puede estar clasificando erróneamente llamadas de personas como contestadores. </a:t>
              </a:r>
              <a:endParaRPr b="1" i="0" sz="1300" u="none" cap="none" strike="noStrike">
                <a:solidFill>
                  <a:srgbClr val="002540"/>
                </a:solidFill>
                <a:latin typeface="Open Sans"/>
                <a:ea typeface="Open Sans"/>
                <a:cs typeface="Open Sans"/>
                <a:sym typeface="Open Sans"/>
              </a:endParaRPr>
            </a:p>
          </p:txBody>
        </p:sp>
      </p:grpSp>
      <p:pic>
        <p:nvPicPr>
          <p:cNvPr id="1043" name="Google Shape;1043;p86"/>
          <p:cNvPicPr preferRelativeResize="0"/>
          <p:nvPr/>
        </p:nvPicPr>
        <p:blipFill rotWithShape="1">
          <a:blip r:embed="rId4">
            <a:alphaModFix/>
          </a:blip>
          <a:srcRect b="59" l="0" r="0" t="69"/>
          <a:stretch/>
        </p:blipFill>
        <p:spPr>
          <a:xfrm>
            <a:off x="8789700" y="2774600"/>
            <a:ext cx="3508100" cy="434572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7" name="Shape 1047"/>
        <p:cNvGrpSpPr/>
        <p:nvPr/>
      </p:nvGrpSpPr>
      <p:grpSpPr>
        <a:xfrm>
          <a:off x="0" y="0"/>
          <a:ext cx="0" cy="0"/>
          <a:chOff x="0" y="0"/>
          <a:chExt cx="0" cy="0"/>
        </a:xfrm>
      </p:grpSpPr>
      <p:sp>
        <p:nvSpPr>
          <p:cNvPr id="1048" name="Google Shape;1048;p87"/>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AMD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REPORTE DE EFECTIVIDAD</a:t>
            </a:r>
            <a:endParaRPr sz="1300">
              <a:solidFill>
                <a:srgbClr val="435E72"/>
              </a:solidFill>
              <a:latin typeface="Open Sans ExtraBold"/>
              <a:ea typeface="Open Sans ExtraBold"/>
              <a:cs typeface="Open Sans ExtraBold"/>
              <a:sym typeface="Open Sans ExtraBold"/>
            </a:endParaRPr>
          </a:p>
        </p:txBody>
      </p:sp>
      <p:sp>
        <p:nvSpPr>
          <p:cNvPr id="1049" name="Google Shape;1049;p87"/>
          <p:cNvSpPr txBox="1"/>
          <p:nvPr/>
        </p:nvSpPr>
        <p:spPr>
          <a:xfrm>
            <a:off x="1000000" y="145247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Este reporte muestra el porcentaje de efectividad que tiene el AMD y la cantidad de llamadas que alcanzaron el Buzón de Voz. Este porcentaje es </a:t>
            </a:r>
            <a:r>
              <a:rPr b="1" lang="es" sz="1300">
                <a:solidFill>
                  <a:srgbClr val="002540"/>
                </a:solidFill>
                <a:latin typeface="Open Sans"/>
                <a:ea typeface="Open Sans"/>
                <a:cs typeface="Open Sans"/>
                <a:sym typeface="Open Sans"/>
              </a:rPr>
              <a:t>calculado de acuerdo con el total de llamadas que el marcador detectó como Buzón de Voz, sumado a las que los agentes tipificaron como tales</a:t>
            </a:r>
            <a:r>
              <a:rPr lang="es" sz="1300">
                <a:solidFill>
                  <a:srgbClr val="002540"/>
                </a:solidFill>
                <a:latin typeface="Open Sans"/>
                <a:ea typeface="Open Sans"/>
                <a:cs typeface="Open Sans"/>
                <a:sym typeface="Open Sans"/>
              </a:rPr>
              <a:t>.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De este total, el % tipificado por los agentes aparece como un ‘error’ en la detección. Entonces, si de 100 llamadas, 1 es tipificada como ‘Buzón de Voz’, la efectividad del AMD tendrá un porcentaje de 99%.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050" name="Google Shape;1050;p87"/>
          <p:cNvPicPr preferRelativeResize="0"/>
          <p:nvPr/>
        </p:nvPicPr>
        <p:blipFill rotWithShape="1">
          <a:blip r:embed="rId4">
            <a:alphaModFix/>
          </a:blip>
          <a:srcRect b="0" l="0" r="13419" t="0"/>
          <a:stretch/>
        </p:blipFill>
        <p:spPr>
          <a:xfrm>
            <a:off x="6595624" y="2282875"/>
            <a:ext cx="6836898" cy="39217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4" name="Shape 1054"/>
        <p:cNvGrpSpPr/>
        <p:nvPr/>
      </p:nvGrpSpPr>
      <p:grpSpPr>
        <a:xfrm>
          <a:off x="0" y="0"/>
          <a:ext cx="0" cy="0"/>
          <a:chOff x="0" y="0"/>
          <a:chExt cx="0" cy="0"/>
        </a:xfrm>
      </p:grpSpPr>
      <p:sp>
        <p:nvSpPr>
          <p:cNvPr id="1055" name="Google Shape;1055;p88"/>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Clr>
                <a:schemeClr val="dk1"/>
              </a:buClr>
              <a:buSzPts val="1000"/>
              <a:buFont typeface="Arial"/>
              <a:buNone/>
            </a:pPr>
            <a:r>
              <a:rPr lang="es" sz="1300">
                <a:solidFill>
                  <a:srgbClr val="435E72"/>
                </a:solidFill>
                <a:latin typeface="Open Sans ExtraBold"/>
                <a:ea typeface="Open Sans ExtraBold"/>
                <a:cs typeface="Open Sans ExtraBold"/>
                <a:sym typeface="Open Sans ExtraBold"/>
              </a:rPr>
              <a:t>AMD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EARLY MEDIA</a:t>
            </a:r>
            <a:endParaRPr sz="1300">
              <a:solidFill>
                <a:srgbClr val="435E72"/>
              </a:solidFill>
              <a:latin typeface="Open Sans ExtraBold"/>
              <a:ea typeface="Open Sans ExtraBold"/>
              <a:cs typeface="Open Sans ExtraBold"/>
              <a:sym typeface="Open Sans ExtraBold"/>
            </a:endParaRPr>
          </a:p>
        </p:txBody>
      </p:sp>
      <p:sp>
        <p:nvSpPr>
          <p:cNvPr id="1056" name="Google Shape;1056;p88"/>
          <p:cNvSpPr txBox="1"/>
          <p:nvPr/>
        </p:nvSpPr>
        <p:spPr>
          <a:xfrm>
            <a:off x="1000000" y="145247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Existen países en los que los proveedores de telefonía reproducen un audio antes de que la llamada sea disparada. uContact cuenta con un sistema llamado </a:t>
            </a:r>
            <a:r>
              <a:rPr b="1" lang="es" sz="1300">
                <a:solidFill>
                  <a:srgbClr val="002540"/>
                </a:solidFill>
                <a:latin typeface="Open Sans"/>
                <a:ea typeface="Open Sans"/>
                <a:cs typeface="Open Sans"/>
                <a:sym typeface="Open Sans"/>
              </a:rPr>
              <a:t>‘Early Media’,</a:t>
            </a:r>
            <a:r>
              <a:rPr lang="es" sz="1300">
                <a:solidFill>
                  <a:srgbClr val="002540"/>
                </a:solidFill>
                <a:latin typeface="Open Sans"/>
                <a:ea typeface="Open Sans"/>
                <a:cs typeface="Open Sans"/>
                <a:sym typeface="Open Sans"/>
              </a:rPr>
              <a:t> el cual reconoce estos audios y corta antes de que el proveedor la pueda cobrar.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057" name="Google Shape;1057;p88"/>
          <p:cNvPicPr preferRelativeResize="0"/>
          <p:nvPr/>
        </p:nvPicPr>
        <p:blipFill rotWithShape="1">
          <a:blip r:embed="rId4">
            <a:alphaModFix/>
          </a:blip>
          <a:srcRect b="0" l="835" r="835" t="0"/>
          <a:stretch/>
        </p:blipFill>
        <p:spPr>
          <a:xfrm>
            <a:off x="6828627" y="1411075"/>
            <a:ext cx="5741701" cy="5321750"/>
          </a:xfrm>
          <a:prstGeom prst="rect">
            <a:avLst/>
          </a:prstGeom>
          <a:noFill/>
          <a:ln>
            <a:noFill/>
          </a:ln>
        </p:spPr>
      </p:pic>
      <p:grpSp>
        <p:nvGrpSpPr>
          <p:cNvPr id="1058" name="Google Shape;1058;p88"/>
          <p:cNvGrpSpPr/>
          <p:nvPr/>
        </p:nvGrpSpPr>
        <p:grpSpPr>
          <a:xfrm>
            <a:off x="993502" y="4590197"/>
            <a:ext cx="4407459" cy="1913988"/>
            <a:chOff x="959075" y="4068238"/>
            <a:chExt cx="4407900" cy="1979100"/>
          </a:xfrm>
        </p:grpSpPr>
        <p:sp>
          <p:nvSpPr>
            <p:cNvPr id="1059" name="Google Shape;1059;p88"/>
            <p:cNvSpPr/>
            <p:nvPr/>
          </p:nvSpPr>
          <p:spPr>
            <a:xfrm>
              <a:off x="959075" y="4068238"/>
              <a:ext cx="4407900" cy="1979100"/>
            </a:xfrm>
            <a:prstGeom prst="rect">
              <a:avLst/>
            </a:prstGeom>
            <a:solidFill>
              <a:srgbClr val="CCEAFF"/>
            </a:solidFill>
            <a:ln cap="flat" cmpd="sng" w="9525">
              <a:solidFill>
                <a:srgbClr val="AFE2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060" name="Google Shape;1060;p88"/>
            <p:cNvSpPr txBox="1"/>
            <p:nvPr/>
          </p:nvSpPr>
          <p:spPr>
            <a:xfrm>
              <a:off x="1181375" y="4462146"/>
              <a:ext cx="3963300" cy="7083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600"/>
                <a:buFont typeface="Arial"/>
                <a:buNone/>
              </a:pPr>
              <a:r>
                <a:rPr b="1" i="0" lang="es" sz="1300" u="none" cap="none" strike="noStrike">
                  <a:solidFill>
                    <a:srgbClr val="002540"/>
                  </a:solidFill>
                  <a:latin typeface="Open Sans"/>
                  <a:ea typeface="Open Sans"/>
                  <a:cs typeface="Open Sans"/>
                  <a:sym typeface="Open Sans"/>
                </a:rPr>
                <a:t>Nota:</a:t>
              </a:r>
              <a:r>
                <a:rPr i="0" lang="es" sz="1300" u="none" cap="none" strike="noStrike">
                  <a:solidFill>
                    <a:srgbClr val="002540"/>
                  </a:solidFill>
                  <a:latin typeface="Open Sans"/>
                  <a:ea typeface="Open Sans"/>
                  <a:cs typeface="Open Sans"/>
                  <a:sym typeface="Open Sans"/>
                </a:rPr>
                <a:t> Esto no es configurable, solo se puede aplicar si el proveedor de telefonía lo soporta. </a:t>
              </a:r>
              <a:endParaRPr i="0" sz="1300" u="none" cap="none" strike="noStrike">
                <a:solidFill>
                  <a:srgbClr val="002540"/>
                </a:solidFill>
                <a:latin typeface="Open Sans"/>
                <a:ea typeface="Open Sans"/>
                <a:cs typeface="Open Sans"/>
                <a:sym typeface="Open Sans"/>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065" name="Shape 1065"/>
        <p:cNvGrpSpPr/>
        <p:nvPr/>
      </p:nvGrpSpPr>
      <p:grpSpPr>
        <a:xfrm>
          <a:off x="0" y="0"/>
          <a:ext cx="0" cy="0"/>
          <a:chOff x="0" y="0"/>
          <a:chExt cx="0" cy="0"/>
        </a:xfrm>
      </p:grpSpPr>
      <p:sp>
        <p:nvSpPr>
          <p:cNvPr id="1066" name="Google Shape;1066;p89"/>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Dashboard de campaña</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067" name="Google Shape;1067;p89"/>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1" name="Shape 1071"/>
        <p:cNvGrpSpPr/>
        <p:nvPr/>
      </p:nvGrpSpPr>
      <p:grpSpPr>
        <a:xfrm>
          <a:off x="0" y="0"/>
          <a:ext cx="0" cy="0"/>
          <a:chOff x="0" y="0"/>
          <a:chExt cx="0" cy="0"/>
        </a:xfrm>
      </p:grpSpPr>
      <p:sp>
        <p:nvSpPr>
          <p:cNvPr id="1072" name="Google Shape;1072;p90"/>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DASHBOARD DE CAMPAÑAS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073" name="Google Shape;1073;p90"/>
          <p:cNvSpPr txBox="1"/>
          <p:nvPr/>
        </p:nvSpPr>
        <p:spPr>
          <a:xfrm>
            <a:off x="1000000" y="145247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300"/>
              <a:buFont typeface="Arial"/>
              <a:buNone/>
            </a:pPr>
            <a:r>
              <a:rPr lang="es" sz="1300">
                <a:solidFill>
                  <a:srgbClr val="002540"/>
                </a:solidFill>
                <a:latin typeface="Open Sans Medium"/>
                <a:ea typeface="Open Sans Medium"/>
                <a:cs typeface="Open Sans Medium"/>
                <a:sym typeface="Open Sans Medium"/>
              </a:rPr>
              <a:t>Para poder visualizar el tiempo de espera de los agentes entre llamada y llamada, se recomienda que se sigan los siguientes pasos:</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Clr>
                <a:schemeClr val="dk1"/>
              </a:buClr>
              <a:buSzPts val="1300"/>
              <a:buFont typeface="Arial"/>
              <a:buNone/>
            </a:pPr>
            <a:r>
              <a:t/>
            </a:r>
            <a:endParaRPr sz="1300">
              <a:solidFill>
                <a:srgbClr val="002540"/>
              </a:solidFill>
              <a:latin typeface="Open Sans Medium"/>
              <a:ea typeface="Open Sans Medium"/>
              <a:cs typeface="Open Sans Medium"/>
              <a:sym typeface="Open Sans Medium"/>
            </a:endParaRPr>
          </a:p>
          <a:p>
            <a:pPr indent="-298450" lvl="0" marL="444500" rtl="0" algn="just">
              <a:lnSpc>
                <a:spcPct val="150000"/>
              </a:lnSpc>
              <a:spcBef>
                <a:spcPts val="0"/>
              </a:spcBef>
              <a:spcAft>
                <a:spcPts val="0"/>
              </a:spcAft>
              <a:buClr>
                <a:srgbClr val="0095FF"/>
              </a:buClr>
              <a:buSzPts val="1300"/>
              <a:buFont typeface="Open Sans ExtraBold"/>
              <a:buAutoNum type="arabicPeriod"/>
            </a:pPr>
            <a:r>
              <a:rPr lang="es" sz="1300">
                <a:solidFill>
                  <a:srgbClr val="002540"/>
                </a:solidFill>
                <a:latin typeface="Open Sans Medium"/>
                <a:ea typeface="Open Sans Medium"/>
                <a:cs typeface="Open Sans Medium"/>
                <a:sym typeface="Open Sans Medium"/>
              </a:rPr>
              <a:t>Filtrar solo ‘Disponible’. </a:t>
            </a:r>
            <a:endParaRPr sz="1300">
              <a:solidFill>
                <a:srgbClr val="002540"/>
              </a:solidFill>
              <a:latin typeface="Open Sans Medium"/>
              <a:ea typeface="Open Sans Medium"/>
              <a:cs typeface="Open Sans Medium"/>
              <a:sym typeface="Open Sans Medium"/>
            </a:endParaRPr>
          </a:p>
          <a:p>
            <a:pPr indent="-298450" lvl="0" marL="444500" rtl="0" algn="just">
              <a:lnSpc>
                <a:spcPct val="150000"/>
              </a:lnSpc>
              <a:spcBef>
                <a:spcPts val="0"/>
              </a:spcBef>
              <a:spcAft>
                <a:spcPts val="0"/>
              </a:spcAft>
              <a:buClr>
                <a:srgbClr val="0095FF"/>
              </a:buClr>
              <a:buSzPts val="1300"/>
              <a:buFont typeface="Open Sans ExtraBold"/>
              <a:buAutoNum type="arabicPeriod"/>
            </a:pPr>
            <a:r>
              <a:rPr lang="es" sz="1300">
                <a:solidFill>
                  <a:srgbClr val="002540"/>
                </a:solidFill>
                <a:latin typeface="Open Sans Medium"/>
                <a:ea typeface="Open Sans Medium"/>
                <a:cs typeface="Open Sans Medium"/>
                <a:sym typeface="Open Sans Medium"/>
              </a:rPr>
              <a:t>Filtrar solo aquellos que no estén en ‘Descanso’.</a:t>
            </a:r>
            <a:endParaRPr sz="1300">
              <a:solidFill>
                <a:srgbClr val="002540"/>
              </a:solidFill>
              <a:latin typeface="Open Sans Medium"/>
              <a:ea typeface="Open Sans Medium"/>
              <a:cs typeface="Open Sans Medium"/>
              <a:sym typeface="Open Sans Medium"/>
            </a:endParaRPr>
          </a:p>
          <a:p>
            <a:pPr indent="-298450" lvl="0" marL="444500" rtl="0" algn="just">
              <a:lnSpc>
                <a:spcPct val="150000"/>
              </a:lnSpc>
              <a:spcBef>
                <a:spcPts val="0"/>
              </a:spcBef>
              <a:spcAft>
                <a:spcPts val="0"/>
              </a:spcAft>
              <a:buClr>
                <a:srgbClr val="0095FF"/>
              </a:buClr>
              <a:buSzPts val="1300"/>
              <a:buFont typeface="Open Sans ExtraBold"/>
              <a:buAutoNum type="arabicPeriod"/>
            </a:pPr>
            <a:r>
              <a:rPr lang="es" sz="1300">
                <a:solidFill>
                  <a:srgbClr val="002540"/>
                </a:solidFill>
                <a:latin typeface="Open Sans Medium"/>
                <a:ea typeface="Open Sans Medium"/>
                <a:cs typeface="Open Sans Medium"/>
                <a:sym typeface="Open Sans Medium"/>
              </a:rPr>
              <a:t>Filtrar la columna de ‘Status Time’ de mayor a menor.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074" name="Google Shape;1074;p90"/>
          <p:cNvPicPr preferRelativeResize="0"/>
          <p:nvPr/>
        </p:nvPicPr>
        <p:blipFill>
          <a:blip r:embed="rId4">
            <a:alphaModFix/>
          </a:blip>
          <a:stretch>
            <a:fillRect/>
          </a:stretch>
        </p:blipFill>
        <p:spPr>
          <a:xfrm>
            <a:off x="6391152" y="1294800"/>
            <a:ext cx="2863331" cy="2680260"/>
          </a:xfrm>
          <a:prstGeom prst="rect">
            <a:avLst/>
          </a:prstGeom>
          <a:noFill/>
          <a:ln>
            <a:noFill/>
          </a:ln>
        </p:spPr>
      </p:pic>
      <p:pic>
        <p:nvPicPr>
          <p:cNvPr id="1075" name="Google Shape;1075;p90"/>
          <p:cNvPicPr preferRelativeResize="0"/>
          <p:nvPr/>
        </p:nvPicPr>
        <p:blipFill>
          <a:blip r:embed="rId5">
            <a:alphaModFix/>
          </a:blip>
          <a:stretch>
            <a:fillRect/>
          </a:stretch>
        </p:blipFill>
        <p:spPr>
          <a:xfrm>
            <a:off x="9978828" y="1294800"/>
            <a:ext cx="3453699" cy="2680261"/>
          </a:xfrm>
          <a:prstGeom prst="rect">
            <a:avLst/>
          </a:prstGeom>
          <a:noFill/>
          <a:ln>
            <a:noFill/>
          </a:ln>
        </p:spPr>
      </p:pic>
      <p:pic>
        <p:nvPicPr>
          <p:cNvPr id="1076" name="Google Shape;1076;p90"/>
          <p:cNvPicPr preferRelativeResize="0"/>
          <p:nvPr/>
        </p:nvPicPr>
        <p:blipFill rotWithShape="1">
          <a:blip r:embed="rId6">
            <a:alphaModFix/>
          </a:blip>
          <a:srcRect b="24930" l="0" r="0" t="0"/>
          <a:stretch/>
        </p:blipFill>
        <p:spPr>
          <a:xfrm>
            <a:off x="5748650" y="4670250"/>
            <a:ext cx="7683873" cy="28917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0" name="Shape 1080"/>
        <p:cNvGrpSpPr/>
        <p:nvPr/>
      </p:nvGrpSpPr>
      <p:grpSpPr>
        <a:xfrm>
          <a:off x="0" y="0"/>
          <a:ext cx="0" cy="0"/>
          <a:chOff x="0" y="0"/>
          <a:chExt cx="0" cy="0"/>
        </a:xfrm>
      </p:grpSpPr>
      <p:sp>
        <p:nvSpPr>
          <p:cNvPr id="1081" name="Google Shape;1081;p91"/>
          <p:cNvSpPr txBox="1"/>
          <p:nvPr>
            <p:ph type="title"/>
          </p:nvPr>
        </p:nvSpPr>
        <p:spPr>
          <a:xfrm>
            <a:off x="866400" y="90900"/>
            <a:ext cx="54822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DASHBOARD DE CAMPAÑAS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REPORTE DE TIEMPO DE ESPERA</a:t>
            </a:r>
            <a:endParaRPr sz="1300">
              <a:solidFill>
                <a:srgbClr val="435E72"/>
              </a:solidFill>
              <a:latin typeface="Open Sans ExtraBold"/>
              <a:ea typeface="Open Sans ExtraBold"/>
              <a:cs typeface="Open Sans ExtraBold"/>
              <a:sym typeface="Open Sans ExtraBold"/>
            </a:endParaRPr>
          </a:p>
        </p:txBody>
      </p:sp>
      <p:sp>
        <p:nvSpPr>
          <p:cNvPr id="1082" name="Google Shape;1082;p91"/>
          <p:cNvSpPr txBox="1"/>
          <p:nvPr/>
        </p:nvSpPr>
        <p:spPr>
          <a:xfrm>
            <a:off x="1000000" y="1259976"/>
            <a:ext cx="4632000" cy="3504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300"/>
              <a:buFont typeface="Arial"/>
              <a:buNone/>
            </a:pPr>
            <a:r>
              <a:rPr lang="es" sz="1300">
                <a:solidFill>
                  <a:srgbClr val="003B4D"/>
                </a:solidFill>
                <a:latin typeface="Open Sans"/>
                <a:ea typeface="Open Sans"/>
                <a:cs typeface="Open Sans"/>
                <a:sym typeface="Open Sans"/>
              </a:rPr>
              <a:t>Como lo indica su nombre, el reporte de ‘Tiempo de Espera de los Agentes’ </a:t>
            </a:r>
            <a:r>
              <a:rPr b="1" lang="es" sz="1300">
                <a:solidFill>
                  <a:srgbClr val="003B4D"/>
                </a:solidFill>
                <a:latin typeface="Open Sans"/>
                <a:ea typeface="Open Sans"/>
                <a:cs typeface="Open Sans"/>
                <a:sym typeface="Open Sans"/>
              </a:rPr>
              <a:t>muestra el tiempo promedio máximo y mínimo de espera de los agentes entre llamadas</a:t>
            </a:r>
            <a:r>
              <a:rPr lang="es" sz="1300">
                <a:solidFill>
                  <a:srgbClr val="003B4D"/>
                </a:solidFill>
                <a:latin typeface="Open Sans"/>
                <a:ea typeface="Open Sans"/>
                <a:cs typeface="Open Sans"/>
                <a:sym typeface="Open Sans"/>
              </a:rPr>
              <a:t>, tomado de cada marcador utilizado en la campaña.</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083" name="Google Shape;1083;p91"/>
          <p:cNvPicPr preferRelativeResize="0"/>
          <p:nvPr/>
        </p:nvPicPr>
        <p:blipFill rotWithShape="1">
          <a:blip r:embed="rId4">
            <a:alphaModFix/>
          </a:blip>
          <a:srcRect b="5159" l="0" r="0" t="0"/>
          <a:stretch/>
        </p:blipFill>
        <p:spPr>
          <a:xfrm>
            <a:off x="2340650" y="3193200"/>
            <a:ext cx="9275525" cy="43689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7" name="Shape 1087"/>
        <p:cNvGrpSpPr/>
        <p:nvPr/>
      </p:nvGrpSpPr>
      <p:grpSpPr>
        <a:xfrm>
          <a:off x="0" y="0"/>
          <a:ext cx="0" cy="0"/>
          <a:chOff x="0" y="0"/>
          <a:chExt cx="0" cy="0"/>
        </a:xfrm>
      </p:grpSpPr>
      <p:sp>
        <p:nvSpPr>
          <p:cNvPr id="1088" name="Google Shape;1088;p92"/>
          <p:cNvSpPr txBox="1"/>
          <p:nvPr>
            <p:ph type="title"/>
          </p:nvPr>
        </p:nvSpPr>
        <p:spPr>
          <a:xfrm>
            <a:off x="866400" y="90900"/>
            <a:ext cx="56226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DASHBOARD DE CAMPAÑAS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REPORTE DE TIEMPO DE ESPERA</a:t>
            </a:r>
            <a:endParaRPr sz="1300">
              <a:solidFill>
                <a:srgbClr val="435E72"/>
              </a:solidFill>
              <a:latin typeface="Open Sans ExtraBold"/>
              <a:ea typeface="Open Sans ExtraBold"/>
              <a:cs typeface="Open Sans ExtraBold"/>
              <a:sym typeface="Open Sans ExtraBold"/>
            </a:endParaRPr>
          </a:p>
        </p:txBody>
      </p:sp>
      <p:sp>
        <p:nvSpPr>
          <p:cNvPr id="1089" name="Google Shape;1089;p92"/>
          <p:cNvSpPr/>
          <p:nvPr/>
        </p:nvSpPr>
        <p:spPr>
          <a:xfrm rot="2700000">
            <a:off x="1840771" y="2874830"/>
            <a:ext cx="2616012" cy="2616012"/>
          </a:xfrm>
          <a:prstGeom prst="rect">
            <a:avLst/>
          </a:prstGeom>
          <a:solidFill>
            <a:srgbClr val="FFFFFF"/>
          </a:solidFill>
          <a:ln cap="flat" cmpd="sng" w="3810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92"/>
          <p:cNvSpPr/>
          <p:nvPr/>
        </p:nvSpPr>
        <p:spPr>
          <a:xfrm rot="2700000">
            <a:off x="5540506" y="2874830"/>
            <a:ext cx="2616012" cy="2616012"/>
          </a:xfrm>
          <a:prstGeom prst="rect">
            <a:avLst/>
          </a:prstGeom>
          <a:solidFill>
            <a:srgbClr val="FFFFFF"/>
          </a:solidFill>
          <a:ln cap="flat" cmpd="sng" w="3810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92"/>
          <p:cNvSpPr/>
          <p:nvPr/>
        </p:nvSpPr>
        <p:spPr>
          <a:xfrm rot="2700000">
            <a:off x="9240286" y="2874830"/>
            <a:ext cx="2616012" cy="2616012"/>
          </a:xfrm>
          <a:prstGeom prst="rect">
            <a:avLst/>
          </a:prstGeom>
          <a:solidFill>
            <a:srgbClr val="FFFFFF"/>
          </a:solidFill>
          <a:ln cap="flat" cmpd="sng" w="3810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92"/>
          <p:cNvSpPr/>
          <p:nvPr/>
        </p:nvSpPr>
        <p:spPr>
          <a:xfrm rot="2700000">
            <a:off x="1840749" y="2409319"/>
            <a:ext cx="2616012" cy="2616012"/>
          </a:xfrm>
          <a:prstGeom prst="rect">
            <a:avLst/>
          </a:prstGeom>
          <a:noFill/>
          <a:ln cap="flat" cmpd="sng" w="28575">
            <a:solidFill>
              <a:srgbClr val="FF98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92"/>
          <p:cNvSpPr/>
          <p:nvPr/>
        </p:nvSpPr>
        <p:spPr>
          <a:xfrm rot="2700000">
            <a:off x="5540485" y="2409319"/>
            <a:ext cx="2616012" cy="2616012"/>
          </a:xfrm>
          <a:prstGeom prst="rect">
            <a:avLst/>
          </a:prstGeom>
          <a:noFill/>
          <a:ln cap="flat" cmpd="sng" w="28575">
            <a:solidFill>
              <a:srgbClr val="FF98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92"/>
          <p:cNvSpPr/>
          <p:nvPr/>
        </p:nvSpPr>
        <p:spPr>
          <a:xfrm rot="2700000">
            <a:off x="9240264" y="2409319"/>
            <a:ext cx="2616012" cy="2616012"/>
          </a:xfrm>
          <a:prstGeom prst="rect">
            <a:avLst/>
          </a:prstGeom>
          <a:noFill/>
          <a:ln cap="flat" cmpd="sng" w="28575">
            <a:solidFill>
              <a:srgbClr val="FF98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92"/>
          <p:cNvSpPr/>
          <p:nvPr/>
        </p:nvSpPr>
        <p:spPr>
          <a:xfrm rot="2700000">
            <a:off x="1840771" y="2627017"/>
            <a:ext cx="2616012" cy="261601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92"/>
          <p:cNvSpPr txBox="1"/>
          <p:nvPr/>
        </p:nvSpPr>
        <p:spPr>
          <a:xfrm>
            <a:off x="1923548" y="3003900"/>
            <a:ext cx="2450100" cy="1765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Medium"/>
                <a:ea typeface="Open Sans Medium"/>
                <a:cs typeface="Open Sans Medium"/>
                <a:sym typeface="Open Sans Medium"/>
              </a:rPr>
              <a:t>Un resumen final </a:t>
            </a:r>
            <a:endParaRPr i="0" sz="1300" u="none" cap="none" strike="noStrike">
              <a:solidFill>
                <a:srgbClr val="002540"/>
              </a:solidFill>
              <a:latin typeface="Open Sans Medium"/>
              <a:ea typeface="Open Sans Medium"/>
              <a:cs typeface="Open Sans Medium"/>
              <a:sym typeface="Open Sans Medium"/>
            </a:endParaRPr>
          </a:p>
          <a:p>
            <a:pPr indent="0" lvl="0" marL="0" marR="0" rtl="0" algn="ctr">
              <a:lnSpc>
                <a:spcPct val="115000"/>
              </a:lnSpc>
              <a:spcBef>
                <a:spcPts val="0"/>
              </a:spcBef>
              <a:spcAft>
                <a:spcPts val="0"/>
              </a:spcAft>
              <a:buClr>
                <a:schemeClr val="dk1"/>
              </a:buClr>
              <a:buSzPts val="1100"/>
              <a:buFont typeface="Arial"/>
              <a:buNone/>
            </a:pPr>
            <a:r>
              <a:rPr i="0" lang="es" sz="1300" u="none" cap="none" strike="noStrike">
                <a:solidFill>
                  <a:srgbClr val="002540"/>
                </a:solidFill>
                <a:latin typeface="Open Sans Medium"/>
                <a:ea typeface="Open Sans Medium"/>
                <a:cs typeface="Open Sans Medium"/>
                <a:sym typeface="Open Sans Medium"/>
              </a:rPr>
              <a:t>que muestra los datos generales de la campaña, exhibiendo efectivamente el tiempo de espera promedio entre llamada y llamada para la campaña.</a:t>
            </a:r>
            <a:endParaRPr i="0" sz="1300" u="none" cap="none" strike="noStrike">
              <a:solidFill>
                <a:srgbClr val="002540"/>
              </a:solidFill>
              <a:latin typeface="Open Sans Medium"/>
              <a:ea typeface="Open Sans Medium"/>
              <a:cs typeface="Open Sans Medium"/>
              <a:sym typeface="Open Sans Medium"/>
            </a:endParaRPr>
          </a:p>
        </p:txBody>
      </p:sp>
      <p:sp>
        <p:nvSpPr>
          <p:cNvPr id="1097" name="Google Shape;1097;p92"/>
          <p:cNvSpPr/>
          <p:nvPr/>
        </p:nvSpPr>
        <p:spPr>
          <a:xfrm rot="2700000">
            <a:off x="5540506" y="2627017"/>
            <a:ext cx="2616012" cy="261601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92"/>
          <p:cNvSpPr txBox="1"/>
          <p:nvPr/>
        </p:nvSpPr>
        <p:spPr>
          <a:xfrm>
            <a:off x="5623488" y="2773800"/>
            <a:ext cx="2450100" cy="222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Medium"/>
                <a:ea typeface="Open Sans Medium"/>
                <a:cs typeface="Open Sans Medium"/>
                <a:sym typeface="Open Sans Medium"/>
              </a:rPr>
              <a:t>Una gráfica </a:t>
            </a:r>
            <a:endParaRPr i="0" sz="1300" u="none" cap="none" strike="noStrike">
              <a:solidFill>
                <a:srgbClr val="002540"/>
              </a:solidFill>
              <a:latin typeface="Open Sans Medium"/>
              <a:ea typeface="Open Sans Medium"/>
              <a:cs typeface="Open Sans Medium"/>
              <a:sym typeface="Open Sans Medium"/>
            </a:endParaRPr>
          </a:p>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Medium"/>
                <a:ea typeface="Open Sans Medium"/>
                <a:cs typeface="Open Sans Medium"/>
                <a:sym typeface="Open Sans Medium"/>
              </a:rPr>
              <a:t>por hora del día que muestra en qué momentos el tiempo de espera de los agentes aumentó, algo que puede estar vinculado con el número de canales y contactos en la lista.</a:t>
            </a:r>
            <a:endParaRPr i="0" sz="1300" u="none" cap="none" strike="noStrike">
              <a:solidFill>
                <a:srgbClr val="002540"/>
              </a:solidFill>
              <a:latin typeface="Open Sans Medium"/>
              <a:ea typeface="Open Sans Medium"/>
              <a:cs typeface="Open Sans Medium"/>
              <a:sym typeface="Open Sans Medium"/>
            </a:endParaRPr>
          </a:p>
          <a:p>
            <a:pPr indent="0" lvl="0" marL="0" marR="0" rtl="0" algn="ctr">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Medium"/>
              <a:ea typeface="Open Sans Medium"/>
              <a:cs typeface="Open Sans Medium"/>
              <a:sym typeface="Open Sans Medium"/>
            </a:endParaRPr>
          </a:p>
        </p:txBody>
      </p:sp>
      <p:sp>
        <p:nvSpPr>
          <p:cNvPr id="1099" name="Google Shape;1099;p92"/>
          <p:cNvSpPr/>
          <p:nvPr/>
        </p:nvSpPr>
        <p:spPr>
          <a:xfrm rot="2700000">
            <a:off x="9240286" y="2627017"/>
            <a:ext cx="2616012" cy="261601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92"/>
          <p:cNvSpPr txBox="1"/>
          <p:nvPr/>
        </p:nvSpPr>
        <p:spPr>
          <a:xfrm>
            <a:off x="9323388" y="2888850"/>
            <a:ext cx="2450100" cy="1995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Medium"/>
                <a:ea typeface="Open Sans Medium"/>
                <a:cs typeface="Open Sans Medium"/>
                <a:sym typeface="Open Sans Medium"/>
              </a:rPr>
              <a:t>El número de</a:t>
            </a:r>
            <a:endParaRPr i="0" sz="1300" u="none" cap="none" strike="noStrike">
              <a:solidFill>
                <a:srgbClr val="002540"/>
              </a:solidFill>
              <a:latin typeface="Open Sans Medium"/>
              <a:ea typeface="Open Sans Medium"/>
              <a:cs typeface="Open Sans Medium"/>
              <a:sym typeface="Open Sans Medium"/>
            </a:endParaRPr>
          </a:p>
          <a:p>
            <a:pPr indent="0" lvl="0" marL="0" marR="0" rtl="0" algn="ctr">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Medium"/>
                <a:ea typeface="Open Sans Medium"/>
                <a:cs typeface="Open Sans Medium"/>
                <a:sym typeface="Open Sans Medium"/>
              </a:rPr>
              <a:t> llamadas efectuadas, los momentos concretos en los que hubo abandono de llamadas, y la cantidad de veces que no se pudo conectar la llamada con el agente.</a:t>
            </a:r>
            <a:endParaRPr i="0" sz="1300" u="none" cap="none" strike="noStrike">
              <a:solidFill>
                <a:srgbClr val="002540"/>
              </a:solidFill>
              <a:latin typeface="Open Sans Medium"/>
              <a:ea typeface="Open Sans Medium"/>
              <a:cs typeface="Open Sans Medium"/>
              <a:sym typeface="Open Sans Medium"/>
            </a:endParaRPr>
          </a:p>
        </p:txBody>
      </p:sp>
      <p:sp>
        <p:nvSpPr>
          <p:cNvPr id="1101" name="Google Shape;1101;p92"/>
          <p:cNvSpPr txBox="1"/>
          <p:nvPr/>
        </p:nvSpPr>
        <p:spPr>
          <a:xfrm>
            <a:off x="1034438" y="939175"/>
            <a:ext cx="5109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500"/>
              <a:buFont typeface="Arial"/>
              <a:buNone/>
            </a:pPr>
            <a:r>
              <a:rPr i="0" lang="es" sz="1300" u="none" cap="none" strike="noStrike">
                <a:solidFill>
                  <a:srgbClr val="002540"/>
                </a:solidFill>
                <a:latin typeface="Open Sans Medium"/>
                <a:ea typeface="Open Sans Medium"/>
                <a:cs typeface="Open Sans Medium"/>
                <a:sym typeface="Open Sans Medium"/>
              </a:rPr>
              <a:t>En particular, este reporte incluye:</a:t>
            </a:r>
            <a:endParaRPr i="0" sz="1300" u="none" cap="none" strike="noStrike">
              <a:solidFill>
                <a:srgbClr val="002540"/>
              </a:solidFill>
              <a:latin typeface="Open Sans Medium"/>
              <a:ea typeface="Open Sans Medium"/>
              <a:cs typeface="Open Sans Medium"/>
              <a:sym typeface="Open Sans Medium"/>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106" name="Shape 1106"/>
        <p:cNvGrpSpPr/>
        <p:nvPr/>
      </p:nvGrpSpPr>
      <p:grpSpPr>
        <a:xfrm>
          <a:off x="0" y="0"/>
          <a:ext cx="0" cy="0"/>
          <a:chOff x="0" y="0"/>
          <a:chExt cx="0" cy="0"/>
        </a:xfrm>
      </p:grpSpPr>
      <p:sp>
        <p:nvSpPr>
          <p:cNvPr id="1107" name="Google Shape;1107;p93"/>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Preguntas frecuentes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108" name="Google Shape;1108;p93"/>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2" name="Shape 1112"/>
        <p:cNvGrpSpPr/>
        <p:nvPr/>
      </p:nvGrpSpPr>
      <p:grpSpPr>
        <a:xfrm>
          <a:off x="0" y="0"/>
          <a:ext cx="0" cy="0"/>
          <a:chOff x="0" y="0"/>
          <a:chExt cx="0" cy="0"/>
        </a:xfrm>
      </p:grpSpPr>
      <p:sp>
        <p:nvSpPr>
          <p:cNvPr id="1113" name="Google Shape;1113;p94"/>
          <p:cNvSpPr txBox="1"/>
          <p:nvPr>
            <p:ph type="title"/>
          </p:nvPr>
        </p:nvSpPr>
        <p:spPr>
          <a:xfrm>
            <a:off x="866400" y="90900"/>
            <a:ext cx="5272500" cy="430800"/>
          </a:xfrm>
          <a:prstGeom prst="rect">
            <a:avLst/>
          </a:prstGeom>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PREGUNTAS FRECUENTES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114" name="Google Shape;1114;p94"/>
          <p:cNvSpPr/>
          <p:nvPr/>
        </p:nvSpPr>
        <p:spPr>
          <a:xfrm>
            <a:off x="913525" y="1295300"/>
            <a:ext cx="5058300" cy="1254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115" name="Google Shape;1115;p94"/>
          <p:cNvSpPr/>
          <p:nvPr/>
        </p:nvSpPr>
        <p:spPr>
          <a:xfrm>
            <a:off x="913525" y="3166674"/>
            <a:ext cx="5058300" cy="10521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116" name="Google Shape;1116;p94"/>
          <p:cNvSpPr/>
          <p:nvPr/>
        </p:nvSpPr>
        <p:spPr>
          <a:xfrm>
            <a:off x="7692875" y="5315145"/>
            <a:ext cx="5058300" cy="16005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117" name="Google Shape;1117;p94"/>
          <p:cNvSpPr/>
          <p:nvPr/>
        </p:nvSpPr>
        <p:spPr>
          <a:xfrm>
            <a:off x="7691275" y="1295300"/>
            <a:ext cx="5058300" cy="10521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118" name="Google Shape;1118;p94"/>
          <p:cNvSpPr/>
          <p:nvPr/>
        </p:nvSpPr>
        <p:spPr>
          <a:xfrm>
            <a:off x="7691275" y="3042425"/>
            <a:ext cx="5058300" cy="1792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119" name="Google Shape;1119;p94"/>
          <p:cNvSpPr/>
          <p:nvPr/>
        </p:nvSpPr>
        <p:spPr>
          <a:xfrm>
            <a:off x="915125" y="5021351"/>
            <a:ext cx="5058300" cy="18942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120" name="Google Shape;1120;p94"/>
          <p:cNvSpPr txBox="1"/>
          <p:nvPr/>
        </p:nvSpPr>
        <p:spPr>
          <a:xfrm>
            <a:off x="913523" y="1057350"/>
            <a:ext cx="505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s" sz="1400" u="none" cap="none" strike="noStrike">
                <a:solidFill>
                  <a:srgbClr val="003B4D"/>
                </a:solidFill>
                <a:latin typeface="Open Sans ExtraBold"/>
                <a:ea typeface="Open Sans ExtraBold"/>
                <a:cs typeface="Open Sans ExtraBold"/>
                <a:sym typeface="Open Sans ExtraBold"/>
              </a:rPr>
              <a:t>¿Se pueden cargar listas externas?</a:t>
            </a:r>
            <a:endParaRPr i="0" sz="1400" u="none" cap="none" strike="noStrike">
              <a:solidFill>
                <a:srgbClr val="003B4D"/>
              </a:solidFill>
              <a:latin typeface="Open Sans ExtraBold"/>
              <a:ea typeface="Open Sans ExtraBold"/>
              <a:cs typeface="Open Sans ExtraBold"/>
              <a:sym typeface="Open Sans ExtraBold"/>
            </a:endParaRPr>
          </a:p>
        </p:txBody>
      </p:sp>
      <p:sp>
        <p:nvSpPr>
          <p:cNvPr id="1121" name="Google Shape;1121;p94"/>
          <p:cNvSpPr txBox="1"/>
          <p:nvPr/>
        </p:nvSpPr>
        <p:spPr>
          <a:xfrm>
            <a:off x="1172075" y="1655200"/>
            <a:ext cx="4544400" cy="6465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Sí, hay un API Rest que permite el cargado de listas de otros sistemas.</a:t>
            </a:r>
            <a:endParaRPr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Medium"/>
              <a:ea typeface="Open Sans Medium"/>
              <a:cs typeface="Open Sans Medium"/>
              <a:sym typeface="Open Sans Medium"/>
            </a:endParaRPr>
          </a:p>
        </p:txBody>
      </p:sp>
      <p:sp>
        <p:nvSpPr>
          <p:cNvPr id="1122" name="Google Shape;1122;p94"/>
          <p:cNvSpPr txBox="1"/>
          <p:nvPr/>
        </p:nvSpPr>
        <p:spPr>
          <a:xfrm>
            <a:off x="913525" y="2912075"/>
            <a:ext cx="524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s" sz="1400" u="none" cap="none" strike="noStrike">
                <a:solidFill>
                  <a:srgbClr val="003B4D"/>
                </a:solidFill>
                <a:latin typeface="Open Sans ExtraBold"/>
                <a:ea typeface="Open Sans ExtraBold"/>
                <a:cs typeface="Open Sans ExtraBold"/>
                <a:sym typeface="Open Sans ExtraBold"/>
              </a:rPr>
              <a:t>¿Es posible agendar una llamada desde otro sistema?</a:t>
            </a:r>
            <a:endParaRPr i="0" sz="1400" u="none" cap="none" strike="noStrike">
              <a:solidFill>
                <a:srgbClr val="003B4D"/>
              </a:solidFill>
              <a:latin typeface="Open Sans ExtraBold"/>
              <a:ea typeface="Open Sans ExtraBold"/>
              <a:cs typeface="Open Sans ExtraBold"/>
              <a:sym typeface="Open Sans ExtraBold"/>
            </a:endParaRPr>
          </a:p>
        </p:txBody>
      </p:sp>
      <p:sp>
        <p:nvSpPr>
          <p:cNvPr id="1123" name="Google Shape;1123;p94"/>
          <p:cNvSpPr txBox="1"/>
          <p:nvPr/>
        </p:nvSpPr>
        <p:spPr>
          <a:xfrm>
            <a:off x="1172075" y="3509775"/>
            <a:ext cx="4544400" cy="5520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Sí, hay una API Rest que te permite hacerlo. </a:t>
            </a:r>
            <a:endParaRPr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Medium"/>
              <a:ea typeface="Open Sans Medium"/>
              <a:cs typeface="Open Sans Medium"/>
              <a:sym typeface="Open Sans Medium"/>
            </a:endParaRPr>
          </a:p>
        </p:txBody>
      </p:sp>
      <p:sp>
        <p:nvSpPr>
          <p:cNvPr id="1124" name="Google Shape;1124;p94"/>
          <p:cNvSpPr txBox="1"/>
          <p:nvPr/>
        </p:nvSpPr>
        <p:spPr>
          <a:xfrm>
            <a:off x="7692873" y="5129050"/>
            <a:ext cx="505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s" sz="1400" u="none" cap="none" strike="noStrike">
                <a:solidFill>
                  <a:srgbClr val="003B4D"/>
                </a:solidFill>
                <a:latin typeface="Open Sans ExtraBold"/>
                <a:ea typeface="Open Sans ExtraBold"/>
                <a:cs typeface="Open Sans ExtraBold"/>
                <a:sym typeface="Open Sans ExtraBold"/>
              </a:rPr>
              <a:t>¿Dónde y cómo  se generan las listas?</a:t>
            </a:r>
            <a:endParaRPr i="0" sz="1400" u="none" cap="none" strike="noStrike">
              <a:solidFill>
                <a:srgbClr val="003B4D"/>
              </a:solidFill>
              <a:latin typeface="Open Sans ExtraBold"/>
              <a:ea typeface="Open Sans ExtraBold"/>
              <a:cs typeface="Open Sans ExtraBold"/>
              <a:sym typeface="Open Sans ExtraBold"/>
            </a:endParaRPr>
          </a:p>
        </p:txBody>
      </p:sp>
      <p:sp>
        <p:nvSpPr>
          <p:cNvPr id="1125" name="Google Shape;1125;p94"/>
          <p:cNvSpPr txBox="1"/>
          <p:nvPr/>
        </p:nvSpPr>
        <p:spPr>
          <a:xfrm>
            <a:off x="7951425" y="5726900"/>
            <a:ext cx="4544400" cy="1104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Las listas pueden ser generadas desde sistemas propios del cliente, nuestro sistema de CRM, del reciclaje de listas, o pueden ser comprados desde sistemas externos. </a:t>
            </a:r>
            <a:endParaRPr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Medium"/>
              <a:ea typeface="Open Sans Medium"/>
              <a:cs typeface="Open Sans Medium"/>
              <a:sym typeface="Open Sans Medium"/>
            </a:endParaRPr>
          </a:p>
        </p:txBody>
      </p:sp>
      <p:sp>
        <p:nvSpPr>
          <p:cNvPr id="1126" name="Google Shape;1126;p94"/>
          <p:cNvSpPr txBox="1"/>
          <p:nvPr/>
        </p:nvSpPr>
        <p:spPr>
          <a:xfrm>
            <a:off x="7691273" y="1057350"/>
            <a:ext cx="505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s" sz="1400" u="none" cap="none" strike="noStrike">
                <a:solidFill>
                  <a:srgbClr val="003B4D"/>
                </a:solidFill>
                <a:latin typeface="Open Sans ExtraBold"/>
                <a:ea typeface="Open Sans ExtraBold"/>
                <a:cs typeface="Open Sans ExtraBold"/>
                <a:sym typeface="Open Sans ExtraBold"/>
              </a:rPr>
              <a:t>¿Es posible desactivar el AMD y/o la DNCR?</a:t>
            </a:r>
            <a:endParaRPr i="0" sz="1400" u="none" cap="none" strike="noStrike">
              <a:solidFill>
                <a:srgbClr val="003B4D"/>
              </a:solidFill>
              <a:latin typeface="Open Sans ExtraBold"/>
              <a:ea typeface="Open Sans ExtraBold"/>
              <a:cs typeface="Open Sans ExtraBold"/>
              <a:sym typeface="Open Sans ExtraBold"/>
            </a:endParaRPr>
          </a:p>
        </p:txBody>
      </p:sp>
      <p:sp>
        <p:nvSpPr>
          <p:cNvPr id="1127" name="Google Shape;1127;p94"/>
          <p:cNvSpPr txBox="1"/>
          <p:nvPr/>
        </p:nvSpPr>
        <p:spPr>
          <a:xfrm>
            <a:off x="7949825" y="1655200"/>
            <a:ext cx="4544400" cy="4155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Sí, puedes hacerlo por marcador. </a:t>
            </a:r>
            <a:endParaRPr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Medium"/>
              <a:ea typeface="Open Sans Medium"/>
              <a:cs typeface="Open Sans Medium"/>
              <a:sym typeface="Open Sans Medium"/>
            </a:endParaRPr>
          </a:p>
        </p:txBody>
      </p:sp>
      <p:sp>
        <p:nvSpPr>
          <p:cNvPr id="1128" name="Google Shape;1128;p94"/>
          <p:cNvSpPr txBox="1"/>
          <p:nvPr/>
        </p:nvSpPr>
        <p:spPr>
          <a:xfrm>
            <a:off x="7691273" y="2787825"/>
            <a:ext cx="5058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s" sz="1400" u="none" cap="none" strike="noStrike">
                <a:solidFill>
                  <a:srgbClr val="003B4D"/>
                </a:solidFill>
                <a:latin typeface="Open Sans ExtraBold"/>
                <a:ea typeface="Open Sans ExtraBold"/>
                <a:cs typeface="Open Sans ExtraBold"/>
                <a:sym typeface="Open Sans ExtraBold"/>
              </a:rPr>
              <a:t>¿Por qué el tiempo entre llamada aumenta en los agentes?</a:t>
            </a:r>
            <a:endParaRPr i="0" sz="1400" u="none" cap="none" strike="noStrike">
              <a:solidFill>
                <a:srgbClr val="003B4D"/>
              </a:solidFill>
              <a:latin typeface="Open Sans ExtraBold"/>
              <a:ea typeface="Open Sans ExtraBold"/>
              <a:cs typeface="Open Sans ExtraBold"/>
              <a:sym typeface="Open Sans ExtraBold"/>
            </a:endParaRPr>
          </a:p>
        </p:txBody>
      </p:sp>
      <p:sp>
        <p:nvSpPr>
          <p:cNvPr id="1129" name="Google Shape;1129;p94"/>
          <p:cNvSpPr txBox="1"/>
          <p:nvPr/>
        </p:nvSpPr>
        <p:spPr>
          <a:xfrm>
            <a:off x="7949825" y="3461875"/>
            <a:ext cx="4544400" cy="1104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Esto puede deberse a la baja contactabilidad de las listas o la cantidad de canales. Se debe tener en cuenta que si el AMD está activado, el número de canales debe ser mayor, ya que existen llamadas que nunca llegan al agente. </a:t>
            </a:r>
            <a:endParaRPr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Medium"/>
              <a:ea typeface="Open Sans Medium"/>
              <a:cs typeface="Open Sans Medium"/>
              <a:sym typeface="Open Sans Medium"/>
            </a:endParaRPr>
          </a:p>
        </p:txBody>
      </p:sp>
      <p:sp>
        <p:nvSpPr>
          <p:cNvPr id="1130" name="Google Shape;1130;p94"/>
          <p:cNvSpPr txBox="1"/>
          <p:nvPr/>
        </p:nvSpPr>
        <p:spPr>
          <a:xfrm>
            <a:off x="915123" y="4835250"/>
            <a:ext cx="5058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s" sz="1400" u="none" cap="none" strike="noStrike">
                <a:solidFill>
                  <a:srgbClr val="003B4D"/>
                </a:solidFill>
                <a:latin typeface="Open Sans ExtraBold"/>
                <a:ea typeface="Open Sans ExtraBold"/>
                <a:cs typeface="Open Sans ExtraBold"/>
                <a:sym typeface="Open Sans ExtraBold"/>
              </a:rPr>
              <a:t>¿Es posible marcar desde otro sistema y que el marcador siga dichas reglas de marcado?</a:t>
            </a:r>
            <a:endParaRPr i="0" sz="1400" u="none" cap="none" strike="noStrike">
              <a:solidFill>
                <a:srgbClr val="003B4D"/>
              </a:solidFill>
              <a:latin typeface="Open Sans ExtraBold"/>
              <a:ea typeface="Open Sans ExtraBold"/>
              <a:cs typeface="Open Sans ExtraBold"/>
              <a:sym typeface="Open Sans ExtraBold"/>
            </a:endParaRPr>
          </a:p>
        </p:txBody>
      </p:sp>
      <p:sp>
        <p:nvSpPr>
          <p:cNvPr id="1131" name="Google Shape;1131;p94"/>
          <p:cNvSpPr txBox="1"/>
          <p:nvPr/>
        </p:nvSpPr>
        <p:spPr>
          <a:xfrm>
            <a:off x="1173675" y="5574550"/>
            <a:ext cx="4544400" cy="12324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Sí, hay una API que, si tiene las tipificaciones en el sistema y el software externo llama a la API, la etiqueta de la llamada se activa, te mantiene el texto y ejecuta las acciones del marcador. </a:t>
            </a:r>
            <a:endParaRPr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Medium"/>
              <a:ea typeface="Open Sans Medium"/>
              <a:cs typeface="Open Sans Medium"/>
              <a:sym typeface="Open Sans Medium"/>
            </a:endParaRPr>
          </a:p>
        </p:txBody>
      </p:sp>
      <p:sp>
        <p:nvSpPr>
          <p:cNvPr id="1132" name="Google Shape;1132;p94"/>
          <p:cNvSpPr txBox="1"/>
          <p:nvPr/>
        </p:nvSpPr>
        <p:spPr>
          <a:xfrm rot="556246">
            <a:off x="6729643" y="1750357"/>
            <a:ext cx="752327" cy="124661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900"/>
              <a:buFont typeface="Arial"/>
              <a:buNone/>
            </a:pPr>
            <a:r>
              <a:rPr b="1" i="0" lang="es" sz="6900" u="none" cap="none" strike="noStrike">
                <a:solidFill>
                  <a:srgbClr val="4BAB92"/>
                </a:solidFill>
                <a:latin typeface="Poppins"/>
                <a:ea typeface="Poppins"/>
                <a:cs typeface="Poppins"/>
                <a:sym typeface="Poppins"/>
              </a:rPr>
              <a:t>?</a:t>
            </a:r>
            <a:endParaRPr b="1" i="0" sz="6900" u="none" cap="none" strike="noStrike">
              <a:solidFill>
                <a:srgbClr val="4BAB92"/>
              </a:solidFill>
              <a:latin typeface="Poppins"/>
              <a:ea typeface="Poppins"/>
              <a:cs typeface="Poppins"/>
              <a:sym typeface="Poppins"/>
            </a:endParaRPr>
          </a:p>
        </p:txBody>
      </p:sp>
      <p:sp>
        <p:nvSpPr>
          <p:cNvPr id="1133" name="Google Shape;1133;p94"/>
          <p:cNvSpPr txBox="1"/>
          <p:nvPr/>
        </p:nvSpPr>
        <p:spPr>
          <a:xfrm rot="-432942">
            <a:off x="6091227" y="2573849"/>
            <a:ext cx="752358" cy="172396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0"/>
              <a:buFont typeface="Arial"/>
              <a:buNone/>
            </a:pPr>
            <a:r>
              <a:rPr b="1" i="0" lang="es" sz="10000" u="none" cap="none" strike="noStrike">
                <a:solidFill>
                  <a:srgbClr val="0095FF"/>
                </a:solidFill>
                <a:latin typeface="Poppins"/>
                <a:ea typeface="Poppins"/>
                <a:cs typeface="Poppins"/>
                <a:sym typeface="Poppins"/>
              </a:rPr>
              <a:t>?</a:t>
            </a:r>
            <a:endParaRPr b="1" i="0" sz="10000" u="none" cap="none" strike="noStrike">
              <a:solidFill>
                <a:srgbClr val="0095FF"/>
              </a:solidFill>
              <a:latin typeface="Poppins"/>
              <a:ea typeface="Poppins"/>
              <a:cs typeface="Poppins"/>
              <a:sym typeface="Poppins"/>
            </a:endParaRPr>
          </a:p>
        </p:txBody>
      </p:sp>
      <p:sp>
        <p:nvSpPr>
          <p:cNvPr id="1134" name="Google Shape;1134;p94"/>
          <p:cNvSpPr txBox="1"/>
          <p:nvPr/>
        </p:nvSpPr>
        <p:spPr>
          <a:xfrm rot="1015480">
            <a:off x="6623986" y="3588531"/>
            <a:ext cx="752283" cy="124681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900"/>
              <a:buFont typeface="Arial"/>
              <a:buNone/>
            </a:pPr>
            <a:r>
              <a:rPr b="1" i="0" lang="es" sz="6900" u="none" cap="none" strike="noStrike">
                <a:solidFill>
                  <a:srgbClr val="FF9800"/>
                </a:solidFill>
                <a:latin typeface="Poppins"/>
                <a:ea typeface="Poppins"/>
                <a:cs typeface="Poppins"/>
                <a:sym typeface="Poppins"/>
              </a:rPr>
              <a:t>?</a:t>
            </a:r>
            <a:endParaRPr b="1" i="0" sz="6900" u="none" cap="none" strike="noStrike">
              <a:solidFill>
                <a:srgbClr val="FF9800"/>
              </a:solidFill>
              <a:latin typeface="Poppins"/>
              <a:ea typeface="Poppins"/>
              <a:cs typeface="Poppins"/>
              <a:sym typeface="Poppins"/>
            </a:endParaRPr>
          </a:p>
        </p:txBody>
      </p:sp>
      <p:sp>
        <p:nvSpPr>
          <p:cNvPr id="1135" name="Google Shape;1135;p94"/>
          <p:cNvSpPr txBox="1"/>
          <p:nvPr/>
        </p:nvSpPr>
        <p:spPr>
          <a:xfrm rot="-1031102">
            <a:off x="6235526" y="4835256"/>
            <a:ext cx="752390" cy="141595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0"/>
              <a:buFont typeface="Arial"/>
              <a:buNone/>
            </a:pPr>
            <a:r>
              <a:rPr b="1" i="0" lang="es" sz="8000" u="none" cap="none" strike="noStrike">
                <a:solidFill>
                  <a:srgbClr val="ED1F27"/>
                </a:solidFill>
                <a:latin typeface="Poppins"/>
                <a:ea typeface="Poppins"/>
                <a:cs typeface="Poppins"/>
                <a:sym typeface="Poppins"/>
              </a:rPr>
              <a:t>?</a:t>
            </a:r>
            <a:endParaRPr b="1" i="0" sz="8000" u="none" cap="none" strike="noStrike">
              <a:solidFill>
                <a:srgbClr val="ED1F2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¿CÓMO FUNCIONAN?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PARÁMETROS DE TELEFONÍA</a:t>
            </a:r>
            <a:endParaRPr sz="1300">
              <a:solidFill>
                <a:srgbClr val="435E72"/>
              </a:solidFill>
              <a:latin typeface="Open Sans ExtraBold"/>
              <a:ea typeface="Open Sans ExtraBold"/>
              <a:cs typeface="Open Sans ExtraBold"/>
              <a:sym typeface="Open Sans ExtraBold"/>
            </a:endParaRPr>
          </a:p>
        </p:txBody>
      </p:sp>
      <p:sp>
        <p:nvSpPr>
          <p:cNvPr id="137" name="Google Shape;137;p23"/>
          <p:cNvSpPr txBox="1"/>
          <p:nvPr/>
        </p:nvSpPr>
        <p:spPr>
          <a:xfrm>
            <a:off x="1000000" y="10322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None/>
            </a:pPr>
            <a:r>
              <a:rPr lang="es" sz="2600">
                <a:solidFill>
                  <a:srgbClr val="003B4D"/>
                </a:solidFill>
                <a:latin typeface="Nunito"/>
                <a:ea typeface="Nunito"/>
                <a:cs typeface="Nunito"/>
                <a:sym typeface="Nunito"/>
              </a:rPr>
              <a:t>⚠️</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rPr lang="es" sz="1300">
                <a:solidFill>
                  <a:srgbClr val="002540"/>
                </a:solidFill>
                <a:latin typeface="Open Sans"/>
                <a:ea typeface="Open Sans"/>
                <a:cs typeface="Open Sans"/>
                <a:sym typeface="Open Sans"/>
              </a:rPr>
              <a:t>Se debe ser cuidadoso con las reglas de marcado, dado que puede pausar o detener el flujo de marcado de acuerdo con las reglas establecidas, así como también afectar el tiempo entre llamadas de los agentes (lo cual retrasa los reintentos de los números que no pudieron ser contactados).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138" name="Google Shape;138;p23"/>
          <p:cNvPicPr preferRelativeResize="0"/>
          <p:nvPr/>
        </p:nvPicPr>
        <p:blipFill rotWithShape="1">
          <a:blip r:embed="rId4">
            <a:alphaModFix/>
          </a:blip>
          <a:srcRect b="0" l="0" r="0" t="0"/>
          <a:stretch/>
        </p:blipFill>
        <p:spPr>
          <a:xfrm>
            <a:off x="8251900" y="2288665"/>
            <a:ext cx="3489672" cy="4638009"/>
          </a:xfrm>
          <a:prstGeom prst="rect">
            <a:avLst/>
          </a:prstGeom>
          <a:noFill/>
          <a:ln>
            <a:noFill/>
          </a:ln>
        </p:spPr>
      </p:pic>
      <p:sp>
        <p:nvSpPr>
          <p:cNvPr id="139" name="Google Shape;139;p23"/>
          <p:cNvSpPr/>
          <p:nvPr/>
        </p:nvSpPr>
        <p:spPr>
          <a:xfrm>
            <a:off x="11071803" y="1679075"/>
            <a:ext cx="1040700" cy="900000"/>
          </a:xfrm>
          <a:prstGeom prst="triangle">
            <a:avLst>
              <a:gd fmla="val 50000" name="adj"/>
            </a:avLst>
          </a:prstGeom>
          <a:solidFill>
            <a:srgbClr val="0025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400">
                <a:solidFill>
                  <a:schemeClr val="lt1"/>
                </a:solidFill>
                <a:latin typeface="Open Sans ExtraBold"/>
                <a:ea typeface="Open Sans ExtraBold"/>
                <a:cs typeface="Open Sans ExtraBold"/>
                <a:sym typeface="Open Sans ExtraBold"/>
              </a:rPr>
              <a:t>!</a:t>
            </a:r>
            <a:endParaRPr sz="3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1139" name="Shape 1139"/>
        <p:cNvGrpSpPr/>
        <p:nvPr/>
      </p:nvGrpSpPr>
      <p:grpSpPr>
        <a:xfrm>
          <a:off x="0" y="0"/>
          <a:ext cx="0" cy="0"/>
          <a:chOff x="0" y="0"/>
          <a:chExt cx="0" cy="0"/>
        </a:xfrm>
      </p:grpSpPr>
      <p:grpSp>
        <p:nvGrpSpPr>
          <p:cNvPr id="1140" name="Google Shape;1140;p95"/>
          <p:cNvGrpSpPr/>
          <p:nvPr/>
        </p:nvGrpSpPr>
        <p:grpSpPr>
          <a:xfrm>
            <a:off x="5020794" y="1339689"/>
            <a:ext cx="3171332" cy="4882697"/>
            <a:chOff x="225925" y="2081875"/>
            <a:chExt cx="2751459" cy="4211400"/>
          </a:xfrm>
        </p:grpSpPr>
        <p:sp>
          <p:nvSpPr>
            <p:cNvPr id="1141" name="Google Shape;1141;p95"/>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95"/>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95"/>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95"/>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95"/>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46" name="Google Shape;1146;p95"/>
          <p:cNvPicPr preferRelativeResize="0"/>
          <p:nvPr/>
        </p:nvPicPr>
        <p:blipFill rotWithShape="1">
          <a:blip r:embed="rId3">
            <a:alphaModFix/>
          </a:blip>
          <a:srcRect b="0" l="0" r="0" t="0"/>
          <a:stretch/>
        </p:blipFill>
        <p:spPr>
          <a:xfrm>
            <a:off x="11024900" y="6666074"/>
            <a:ext cx="1591021" cy="535806"/>
          </a:xfrm>
          <a:prstGeom prst="rect">
            <a:avLst/>
          </a:prstGeom>
          <a:noFill/>
          <a:ln>
            <a:noFill/>
          </a:ln>
        </p:spPr>
      </p:pic>
      <p:pic>
        <p:nvPicPr>
          <p:cNvPr id="1147" name="Google Shape;1147;p95"/>
          <p:cNvPicPr preferRelativeResize="0"/>
          <p:nvPr/>
        </p:nvPicPr>
        <p:blipFill rotWithShape="1">
          <a:blip r:embed="rId4">
            <a:alphaModFix/>
          </a:blip>
          <a:srcRect b="0" l="2821" r="2821" t="0"/>
          <a:stretch/>
        </p:blipFill>
        <p:spPr>
          <a:xfrm>
            <a:off x="785251" y="6673451"/>
            <a:ext cx="1591463" cy="521212"/>
          </a:xfrm>
          <a:prstGeom prst="rect">
            <a:avLst/>
          </a:prstGeom>
          <a:noFill/>
          <a:ln>
            <a:noFill/>
          </a:ln>
        </p:spPr>
      </p:pic>
      <p:sp>
        <p:nvSpPr>
          <p:cNvPr id="1148" name="Google Shape;1148;p95"/>
          <p:cNvSpPr txBox="1"/>
          <p:nvPr/>
        </p:nvSpPr>
        <p:spPr>
          <a:xfrm>
            <a:off x="2596729" y="2821671"/>
            <a:ext cx="8101200" cy="13245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00000"/>
              </a:lnSpc>
              <a:spcBef>
                <a:spcPts val="0"/>
              </a:spcBef>
              <a:spcAft>
                <a:spcPts val="0"/>
              </a:spcAft>
              <a:buClr>
                <a:schemeClr val="dk1"/>
              </a:buClr>
              <a:buSzPts val="1600"/>
              <a:buFont typeface="Arial"/>
              <a:buNone/>
            </a:pPr>
            <a:r>
              <a:rPr b="1" lang="es" sz="5600">
                <a:solidFill>
                  <a:srgbClr val="ED1F27"/>
                </a:solidFill>
                <a:latin typeface="Poppins"/>
                <a:ea typeface="Poppins"/>
                <a:cs typeface="Poppins"/>
                <a:sym typeface="Poppins"/>
              </a:rPr>
              <a:t>¡</a:t>
            </a:r>
            <a:r>
              <a:rPr b="1" lang="es" sz="5600">
                <a:solidFill>
                  <a:schemeClr val="lt1"/>
                </a:solidFill>
                <a:latin typeface="Poppins"/>
                <a:ea typeface="Poppins"/>
                <a:cs typeface="Poppins"/>
                <a:sym typeface="Poppins"/>
              </a:rPr>
              <a:t>Gracias</a:t>
            </a:r>
            <a:r>
              <a:rPr b="1" i="0" lang="es" sz="5600" u="none" cap="none" strike="noStrike">
                <a:solidFill>
                  <a:srgbClr val="ED1F27"/>
                </a:solidFill>
                <a:latin typeface="Poppins"/>
                <a:ea typeface="Poppins"/>
                <a:cs typeface="Poppins"/>
                <a:sym typeface="Poppins"/>
              </a:rPr>
              <a:t>!</a:t>
            </a:r>
            <a:endParaRPr b="0" i="0" sz="4700" u="none" cap="none" strike="noStrike">
              <a:solidFill>
                <a:srgbClr val="ED1F27"/>
              </a:solidFill>
              <a:latin typeface="Open Sans ExtraBold"/>
              <a:ea typeface="Open Sans ExtraBold"/>
              <a:cs typeface="Open Sans ExtraBold"/>
              <a:sym typeface="Open Sans ExtraBold"/>
            </a:endParaRPr>
          </a:p>
        </p:txBody>
      </p:sp>
      <p:sp>
        <p:nvSpPr>
          <p:cNvPr id="1149" name="Google Shape;1149;p95"/>
          <p:cNvSpPr txBox="1"/>
          <p:nvPr/>
        </p:nvSpPr>
        <p:spPr>
          <a:xfrm>
            <a:off x="4010374" y="6696990"/>
            <a:ext cx="55584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lt1"/>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chemeClr val="lt1"/>
                </a:solidFill>
                <a:latin typeface="Open Sans"/>
                <a:ea typeface="Open Sans"/>
                <a:cs typeface="Open Sans"/>
                <a:sym typeface="Open Sans"/>
              </a:rPr>
              <a:t>/ccaas</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866400" y="90900"/>
            <a:ext cx="53781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MARCADORE</a:t>
            </a:r>
            <a:r>
              <a:rPr lang="es" sz="1300">
                <a:solidFill>
                  <a:srgbClr val="435E72"/>
                </a:solidFill>
                <a:latin typeface="Open Sans ExtraBold"/>
                <a:ea typeface="Open Sans ExtraBold"/>
                <a:cs typeface="Open Sans ExtraBold"/>
                <a:sym typeface="Open Sans ExtraBold"/>
              </a:rPr>
              <a:t>S AUTOMÁTICOS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PARÁMETROS DE MARCADO</a:t>
            </a:r>
            <a:endParaRPr sz="1300">
              <a:solidFill>
                <a:srgbClr val="435E72"/>
              </a:solidFill>
              <a:latin typeface="Open Sans ExtraBold"/>
              <a:ea typeface="Open Sans ExtraBold"/>
              <a:cs typeface="Open Sans ExtraBold"/>
              <a:sym typeface="Open Sans ExtraBold"/>
            </a:endParaRPr>
          </a:p>
        </p:txBody>
      </p:sp>
      <p:sp>
        <p:nvSpPr>
          <p:cNvPr id="145" name="Google Shape;145;p24"/>
          <p:cNvSpPr/>
          <p:nvPr/>
        </p:nvSpPr>
        <p:spPr>
          <a:xfrm>
            <a:off x="673050" y="1951225"/>
            <a:ext cx="2397300" cy="2207400"/>
          </a:xfrm>
          <a:prstGeom prst="rect">
            <a:avLst/>
          </a:prstGeom>
          <a:solidFill>
            <a:srgbClr val="FFECD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4"/>
          <p:cNvSpPr/>
          <p:nvPr/>
        </p:nvSpPr>
        <p:spPr>
          <a:xfrm>
            <a:off x="5598406" y="1951225"/>
            <a:ext cx="2397300" cy="2207400"/>
          </a:xfrm>
          <a:prstGeom prst="rect">
            <a:avLst/>
          </a:prstGeom>
          <a:solidFill>
            <a:srgbClr val="FFECD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4"/>
          <p:cNvSpPr/>
          <p:nvPr/>
        </p:nvSpPr>
        <p:spPr>
          <a:xfrm>
            <a:off x="10523776" y="1951225"/>
            <a:ext cx="2397300" cy="2207400"/>
          </a:xfrm>
          <a:prstGeom prst="rect">
            <a:avLst/>
          </a:prstGeom>
          <a:solidFill>
            <a:srgbClr val="FFECD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4"/>
          <p:cNvSpPr txBox="1"/>
          <p:nvPr/>
        </p:nvSpPr>
        <p:spPr>
          <a:xfrm>
            <a:off x="955863" y="3169924"/>
            <a:ext cx="18321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3B4D"/>
                </a:solidFill>
                <a:latin typeface="Open Sans ExtraBold"/>
                <a:ea typeface="Open Sans ExtraBold"/>
                <a:cs typeface="Open Sans ExtraBold"/>
                <a:sym typeface="Open Sans ExtraBold"/>
              </a:rPr>
              <a:t># máximo de canales según el marcador</a:t>
            </a:r>
            <a:endParaRPr i="0" u="none" cap="none" strike="noStrike">
              <a:solidFill>
                <a:srgbClr val="003B4D"/>
              </a:solidFill>
              <a:latin typeface="Open Sans ExtraBold"/>
              <a:ea typeface="Open Sans ExtraBold"/>
              <a:cs typeface="Open Sans ExtraBold"/>
              <a:sym typeface="Open Sans ExtraBold"/>
            </a:endParaRPr>
          </a:p>
        </p:txBody>
      </p:sp>
      <p:sp>
        <p:nvSpPr>
          <p:cNvPr id="149" name="Google Shape;149;p24"/>
          <p:cNvSpPr/>
          <p:nvPr/>
        </p:nvSpPr>
        <p:spPr>
          <a:xfrm>
            <a:off x="923500" y="4416050"/>
            <a:ext cx="1896900" cy="18738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400"/>
              <a:buFont typeface="Arial"/>
              <a:buNone/>
            </a:pPr>
            <a:r>
              <a:rPr i="0" lang="es" sz="1300" u="none" cap="none" strike="noStrike">
                <a:solidFill>
                  <a:srgbClr val="003B4D"/>
                </a:solidFill>
                <a:latin typeface="Open Sans"/>
                <a:ea typeface="Open Sans"/>
                <a:cs typeface="Open Sans"/>
                <a:sym typeface="Open Sans"/>
              </a:rPr>
              <a:t>Los marcadores no pueden realizar más llamadas que las configuradas por el marcador. </a:t>
            </a:r>
            <a:endParaRPr i="0" sz="1300" u="none" cap="none" strike="noStrike">
              <a:solidFill>
                <a:srgbClr val="003B4D"/>
              </a:solidFill>
              <a:latin typeface="Open Sans"/>
              <a:ea typeface="Open Sans"/>
              <a:cs typeface="Open Sans"/>
              <a:sym typeface="Open Sans"/>
            </a:endParaRPr>
          </a:p>
        </p:txBody>
      </p:sp>
      <p:sp>
        <p:nvSpPr>
          <p:cNvPr id="150" name="Google Shape;150;p24"/>
          <p:cNvSpPr/>
          <p:nvPr/>
        </p:nvSpPr>
        <p:spPr>
          <a:xfrm>
            <a:off x="3135716" y="4158625"/>
            <a:ext cx="2397300" cy="2207400"/>
          </a:xfrm>
          <a:prstGeom prst="rect">
            <a:avLst/>
          </a:prstGeom>
          <a:solidFill>
            <a:srgbClr val="FFECD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B4D"/>
              </a:solidFill>
              <a:latin typeface="Nunito"/>
              <a:ea typeface="Nunito"/>
              <a:cs typeface="Nunito"/>
              <a:sym typeface="Nunito"/>
            </a:endParaRPr>
          </a:p>
        </p:txBody>
      </p:sp>
      <p:sp>
        <p:nvSpPr>
          <p:cNvPr id="151" name="Google Shape;151;p24"/>
          <p:cNvSpPr txBox="1"/>
          <p:nvPr/>
        </p:nvSpPr>
        <p:spPr>
          <a:xfrm>
            <a:off x="3418570" y="3331156"/>
            <a:ext cx="1832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3B4D"/>
                </a:solidFill>
                <a:latin typeface="Open Sans ExtraBold"/>
                <a:ea typeface="Open Sans ExtraBold"/>
                <a:cs typeface="Open Sans ExtraBold"/>
                <a:sym typeface="Open Sans ExtraBold"/>
              </a:rPr>
              <a:t>Sobremarcado</a:t>
            </a:r>
            <a:endParaRPr i="0" u="none" cap="none" strike="noStrike">
              <a:solidFill>
                <a:srgbClr val="003B4D"/>
              </a:solidFill>
              <a:latin typeface="Open Sans ExtraBold"/>
              <a:ea typeface="Open Sans ExtraBold"/>
              <a:cs typeface="Open Sans ExtraBold"/>
              <a:sym typeface="Open Sans ExtraBold"/>
            </a:endParaRPr>
          </a:p>
        </p:txBody>
      </p:sp>
      <p:sp>
        <p:nvSpPr>
          <p:cNvPr id="152" name="Google Shape;152;p24"/>
          <p:cNvSpPr/>
          <p:nvPr/>
        </p:nvSpPr>
        <p:spPr>
          <a:xfrm>
            <a:off x="3324679" y="4416037"/>
            <a:ext cx="2019600" cy="18738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400"/>
              <a:buFont typeface="Arial"/>
              <a:buNone/>
            </a:pPr>
            <a:r>
              <a:rPr i="0" lang="es" sz="1300" u="none" cap="none" strike="noStrike">
                <a:solidFill>
                  <a:srgbClr val="003B4D"/>
                </a:solidFill>
                <a:latin typeface="Open Sans"/>
                <a:ea typeface="Open Sans"/>
                <a:cs typeface="Open Sans"/>
                <a:sym typeface="Open Sans"/>
              </a:rPr>
              <a:t>El sistema hará más llamadas que agentes tenga disponibles. De esta forma, podrás saber cuántas veces tienes que llamar para conectar con una persona.  </a:t>
            </a:r>
            <a:endParaRPr i="0" sz="13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i="0" sz="1300" u="none" cap="none" strike="noStrike">
              <a:solidFill>
                <a:srgbClr val="003B4D"/>
              </a:solidFill>
              <a:latin typeface="Open Sans"/>
              <a:ea typeface="Open Sans"/>
              <a:cs typeface="Open Sans"/>
              <a:sym typeface="Open Sans"/>
            </a:endParaRPr>
          </a:p>
        </p:txBody>
      </p:sp>
      <p:sp>
        <p:nvSpPr>
          <p:cNvPr id="153" name="Google Shape;153;p24"/>
          <p:cNvSpPr txBox="1"/>
          <p:nvPr/>
        </p:nvSpPr>
        <p:spPr>
          <a:xfrm>
            <a:off x="5881277" y="3331156"/>
            <a:ext cx="1832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i="0" lang="es" u="none" cap="none" strike="noStrike">
                <a:solidFill>
                  <a:srgbClr val="003B4D"/>
                </a:solidFill>
                <a:latin typeface="Open Sans ExtraBold"/>
                <a:ea typeface="Open Sans ExtraBold"/>
                <a:cs typeface="Open Sans ExtraBold"/>
                <a:sym typeface="Open Sans ExtraBold"/>
              </a:rPr>
              <a:t>Time-Out</a:t>
            </a:r>
            <a:endParaRPr i="0" u="none" cap="none" strike="noStrike">
              <a:solidFill>
                <a:srgbClr val="003B4D"/>
              </a:solidFill>
              <a:latin typeface="Open Sans ExtraBold"/>
              <a:ea typeface="Open Sans ExtraBold"/>
              <a:cs typeface="Open Sans ExtraBold"/>
              <a:sym typeface="Open Sans ExtraBold"/>
            </a:endParaRPr>
          </a:p>
        </p:txBody>
      </p:sp>
      <p:sp>
        <p:nvSpPr>
          <p:cNvPr id="154" name="Google Shape;154;p24"/>
          <p:cNvSpPr/>
          <p:nvPr/>
        </p:nvSpPr>
        <p:spPr>
          <a:xfrm>
            <a:off x="5848881" y="4416044"/>
            <a:ext cx="1896900" cy="11601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400"/>
              <a:buFont typeface="Arial"/>
              <a:buNone/>
            </a:pPr>
            <a:r>
              <a:rPr i="0" lang="es" sz="1300" u="none" cap="none" strike="noStrike">
                <a:solidFill>
                  <a:srgbClr val="003B4D"/>
                </a:solidFill>
                <a:latin typeface="Open Sans"/>
                <a:ea typeface="Open Sans"/>
                <a:cs typeface="Open Sans"/>
                <a:sym typeface="Open Sans"/>
              </a:rPr>
              <a:t>Cuánto tiempo quieres que el marcador suene antes de proceder al siguiente contacto de la lista. </a:t>
            </a:r>
            <a:endParaRPr i="0" sz="1300" u="none" cap="none" strike="noStrike">
              <a:solidFill>
                <a:srgbClr val="003B4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i="0" sz="1300" u="none" cap="none" strike="noStrike">
              <a:solidFill>
                <a:srgbClr val="003B4D"/>
              </a:solidFill>
              <a:latin typeface="Open Sans"/>
              <a:ea typeface="Open Sans"/>
              <a:cs typeface="Open Sans"/>
              <a:sym typeface="Open Sans"/>
            </a:endParaRPr>
          </a:p>
        </p:txBody>
      </p:sp>
      <p:sp>
        <p:nvSpPr>
          <p:cNvPr id="155" name="Google Shape;155;p24"/>
          <p:cNvSpPr/>
          <p:nvPr/>
        </p:nvSpPr>
        <p:spPr>
          <a:xfrm>
            <a:off x="8061097" y="4158625"/>
            <a:ext cx="2397300" cy="2207400"/>
          </a:xfrm>
          <a:prstGeom prst="rect">
            <a:avLst/>
          </a:prstGeom>
          <a:solidFill>
            <a:srgbClr val="FFECD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4"/>
          <p:cNvSpPr txBox="1"/>
          <p:nvPr/>
        </p:nvSpPr>
        <p:spPr>
          <a:xfrm>
            <a:off x="8343972" y="3291824"/>
            <a:ext cx="1832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3B4D"/>
                </a:solidFill>
                <a:latin typeface="Open Sans ExtraBold"/>
                <a:ea typeface="Open Sans ExtraBold"/>
                <a:cs typeface="Open Sans ExtraBold"/>
                <a:sym typeface="Open Sans ExtraBold"/>
              </a:rPr>
              <a:t>Tiempo entre llamadas</a:t>
            </a:r>
            <a:endParaRPr i="0" u="none" cap="none" strike="noStrike">
              <a:solidFill>
                <a:srgbClr val="003B4D"/>
              </a:solidFill>
              <a:latin typeface="Open Sans ExtraBold"/>
              <a:ea typeface="Open Sans ExtraBold"/>
              <a:cs typeface="Open Sans ExtraBold"/>
              <a:sym typeface="Open Sans ExtraBold"/>
            </a:endParaRPr>
          </a:p>
        </p:txBody>
      </p:sp>
      <p:sp>
        <p:nvSpPr>
          <p:cNvPr id="157" name="Google Shape;157;p24"/>
          <p:cNvSpPr txBox="1"/>
          <p:nvPr/>
        </p:nvSpPr>
        <p:spPr>
          <a:xfrm>
            <a:off x="10806680" y="3349015"/>
            <a:ext cx="1832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es" u="none" cap="none" strike="noStrike">
                <a:solidFill>
                  <a:srgbClr val="003B4D"/>
                </a:solidFill>
                <a:latin typeface="Open Sans ExtraBold"/>
                <a:ea typeface="Open Sans ExtraBold"/>
                <a:cs typeface="Open Sans ExtraBold"/>
                <a:sym typeface="Open Sans ExtraBold"/>
              </a:rPr>
              <a:t>Reintentos</a:t>
            </a:r>
            <a:endParaRPr i="0" u="none" cap="none" strike="noStrike">
              <a:solidFill>
                <a:srgbClr val="003B4D"/>
              </a:solidFill>
              <a:latin typeface="Open Sans ExtraBold"/>
              <a:ea typeface="Open Sans ExtraBold"/>
              <a:cs typeface="Open Sans ExtraBold"/>
              <a:sym typeface="Open Sans ExtraBold"/>
            </a:endParaRPr>
          </a:p>
        </p:txBody>
      </p:sp>
      <p:sp>
        <p:nvSpPr>
          <p:cNvPr id="158" name="Google Shape;158;p24"/>
          <p:cNvSpPr/>
          <p:nvPr/>
        </p:nvSpPr>
        <p:spPr>
          <a:xfrm>
            <a:off x="10774267" y="4416035"/>
            <a:ext cx="1896900" cy="14448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400"/>
              <a:buFont typeface="Arial"/>
              <a:buNone/>
            </a:pPr>
            <a:r>
              <a:rPr i="0" lang="es" sz="1300" u="none" cap="none" strike="noStrike">
                <a:solidFill>
                  <a:srgbClr val="003B4D"/>
                </a:solidFill>
                <a:latin typeface="Open Sans"/>
                <a:ea typeface="Open Sans"/>
                <a:cs typeface="Open Sans"/>
                <a:sym typeface="Open Sans"/>
              </a:rPr>
              <a:t>Máxima cantidad de veces que el mismo número  deberá ser llamado antes de proceder al próximo número de la lista. </a:t>
            </a:r>
            <a:endParaRPr i="0" sz="1300" u="none" cap="none" strike="noStrike">
              <a:solidFill>
                <a:srgbClr val="003B4D"/>
              </a:solidFill>
              <a:latin typeface="Open Sans"/>
              <a:ea typeface="Open Sans"/>
              <a:cs typeface="Open Sans"/>
              <a:sym typeface="Open Sans"/>
            </a:endParaRPr>
          </a:p>
        </p:txBody>
      </p:sp>
      <p:pic>
        <p:nvPicPr>
          <p:cNvPr id="159" name="Google Shape;159;p24"/>
          <p:cNvPicPr preferRelativeResize="0"/>
          <p:nvPr/>
        </p:nvPicPr>
        <p:blipFill rotWithShape="1">
          <a:blip r:embed="rId4">
            <a:alphaModFix/>
          </a:blip>
          <a:srcRect b="0" l="0" r="0" t="0"/>
          <a:stretch/>
        </p:blipFill>
        <p:spPr>
          <a:xfrm>
            <a:off x="11371563" y="2387724"/>
            <a:ext cx="670702" cy="670701"/>
          </a:xfrm>
          <a:prstGeom prst="rect">
            <a:avLst/>
          </a:prstGeom>
          <a:noFill/>
          <a:ln>
            <a:noFill/>
          </a:ln>
        </p:spPr>
      </p:pic>
      <p:pic>
        <p:nvPicPr>
          <p:cNvPr id="160" name="Google Shape;160;p24"/>
          <p:cNvPicPr preferRelativeResize="0"/>
          <p:nvPr/>
        </p:nvPicPr>
        <p:blipFill rotWithShape="1">
          <a:blip r:embed="rId5">
            <a:alphaModFix/>
          </a:blip>
          <a:srcRect b="337" l="0" r="0" t="337"/>
          <a:stretch/>
        </p:blipFill>
        <p:spPr>
          <a:xfrm>
            <a:off x="1534328" y="2387724"/>
            <a:ext cx="675234" cy="670701"/>
          </a:xfrm>
          <a:prstGeom prst="rect">
            <a:avLst/>
          </a:prstGeom>
          <a:noFill/>
          <a:ln>
            <a:noFill/>
          </a:ln>
        </p:spPr>
      </p:pic>
      <p:pic>
        <p:nvPicPr>
          <p:cNvPr id="161" name="Google Shape;161;p24"/>
          <p:cNvPicPr preferRelativeResize="0"/>
          <p:nvPr/>
        </p:nvPicPr>
        <p:blipFill rotWithShape="1">
          <a:blip r:embed="rId6">
            <a:alphaModFix/>
          </a:blip>
          <a:srcRect b="337" l="0" r="0" t="337"/>
          <a:stretch/>
        </p:blipFill>
        <p:spPr>
          <a:xfrm>
            <a:off x="6446218" y="2374587"/>
            <a:ext cx="701706" cy="696995"/>
          </a:xfrm>
          <a:prstGeom prst="rect">
            <a:avLst/>
          </a:prstGeom>
          <a:noFill/>
          <a:ln>
            <a:noFill/>
          </a:ln>
        </p:spPr>
      </p:pic>
      <p:pic>
        <p:nvPicPr>
          <p:cNvPr id="162" name="Google Shape;162;p24"/>
          <p:cNvPicPr preferRelativeResize="0"/>
          <p:nvPr/>
        </p:nvPicPr>
        <p:blipFill rotWithShape="1">
          <a:blip r:embed="rId7">
            <a:alphaModFix/>
          </a:blip>
          <a:srcRect b="0" l="0" r="0" t="0"/>
          <a:stretch/>
        </p:blipFill>
        <p:spPr>
          <a:xfrm>
            <a:off x="8924385" y="2387749"/>
            <a:ext cx="670702" cy="670701"/>
          </a:xfrm>
          <a:prstGeom prst="rect">
            <a:avLst/>
          </a:prstGeom>
          <a:noFill/>
          <a:ln>
            <a:noFill/>
          </a:ln>
        </p:spPr>
      </p:pic>
      <p:pic>
        <p:nvPicPr>
          <p:cNvPr id="163" name="Google Shape;163;p24"/>
          <p:cNvPicPr preferRelativeResize="0"/>
          <p:nvPr/>
        </p:nvPicPr>
        <p:blipFill rotWithShape="1">
          <a:blip r:embed="rId8">
            <a:alphaModFix/>
          </a:blip>
          <a:srcRect b="0" l="298" r="298" t="0"/>
          <a:stretch/>
        </p:blipFill>
        <p:spPr>
          <a:xfrm>
            <a:off x="3983512" y="2369875"/>
            <a:ext cx="701700" cy="701700"/>
          </a:xfrm>
          <a:prstGeom prst="rect">
            <a:avLst/>
          </a:prstGeom>
          <a:noFill/>
          <a:ln>
            <a:noFill/>
          </a:ln>
        </p:spPr>
      </p:pic>
      <p:sp>
        <p:nvSpPr>
          <p:cNvPr id="164" name="Google Shape;164;p24"/>
          <p:cNvSpPr/>
          <p:nvPr/>
        </p:nvSpPr>
        <p:spPr>
          <a:xfrm rot="10800000">
            <a:off x="1595400" y="4158625"/>
            <a:ext cx="552600" cy="273600"/>
          </a:xfrm>
          <a:prstGeom prst="triangle">
            <a:avLst>
              <a:gd fmla="val 50000" name="adj"/>
            </a:avLst>
          </a:prstGeom>
          <a:solidFill>
            <a:srgbClr val="FF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4"/>
          <p:cNvSpPr/>
          <p:nvPr/>
        </p:nvSpPr>
        <p:spPr>
          <a:xfrm rot="10800000">
            <a:off x="6551625" y="4158625"/>
            <a:ext cx="552600" cy="273600"/>
          </a:xfrm>
          <a:prstGeom prst="triangle">
            <a:avLst>
              <a:gd fmla="val 50000" name="adj"/>
            </a:avLst>
          </a:prstGeom>
          <a:solidFill>
            <a:srgbClr val="FF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4"/>
          <p:cNvSpPr/>
          <p:nvPr/>
        </p:nvSpPr>
        <p:spPr>
          <a:xfrm rot="10800000">
            <a:off x="11446100" y="4158625"/>
            <a:ext cx="552600" cy="273600"/>
          </a:xfrm>
          <a:prstGeom prst="triangle">
            <a:avLst>
              <a:gd fmla="val 50000" name="adj"/>
            </a:avLst>
          </a:prstGeom>
          <a:solidFill>
            <a:srgbClr val="FF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4"/>
          <p:cNvSpPr/>
          <p:nvPr/>
        </p:nvSpPr>
        <p:spPr>
          <a:xfrm>
            <a:off x="4058075" y="3885025"/>
            <a:ext cx="552600" cy="273600"/>
          </a:xfrm>
          <a:prstGeom prst="triangle">
            <a:avLst>
              <a:gd fmla="val 50000" name="adj"/>
            </a:avLst>
          </a:prstGeom>
          <a:solidFill>
            <a:srgbClr val="FF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4"/>
          <p:cNvSpPr/>
          <p:nvPr/>
        </p:nvSpPr>
        <p:spPr>
          <a:xfrm>
            <a:off x="8983438" y="3885025"/>
            <a:ext cx="552600" cy="273600"/>
          </a:xfrm>
          <a:prstGeom prst="triangle">
            <a:avLst>
              <a:gd fmla="val 50000" name="adj"/>
            </a:avLst>
          </a:prstGeom>
          <a:solidFill>
            <a:srgbClr val="FF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4"/>
          <p:cNvSpPr/>
          <p:nvPr/>
        </p:nvSpPr>
        <p:spPr>
          <a:xfrm>
            <a:off x="8124975" y="4416025"/>
            <a:ext cx="2270100" cy="2448300"/>
          </a:xfrm>
          <a:prstGeom prst="rect">
            <a:avLst/>
          </a:prstGeom>
          <a:noFill/>
          <a:ln>
            <a:noFill/>
          </a:ln>
        </p:spPr>
        <p:txBody>
          <a:bodyPr anchorCtr="0" anchor="t" bIns="50375" lIns="100775" spcFirstLastPara="1" rIns="100775" wrap="square" tIns="50375">
            <a:noAutofit/>
          </a:bodyPr>
          <a:lstStyle/>
          <a:p>
            <a:pPr indent="0" lvl="0" marL="0" marR="0" rtl="0" algn="ctr">
              <a:lnSpc>
                <a:spcPct val="100000"/>
              </a:lnSpc>
              <a:spcBef>
                <a:spcPts val="0"/>
              </a:spcBef>
              <a:spcAft>
                <a:spcPts val="0"/>
              </a:spcAft>
              <a:buClr>
                <a:schemeClr val="dk1"/>
              </a:buClr>
              <a:buSzPts val="1400"/>
              <a:buFont typeface="Arial"/>
              <a:buNone/>
            </a:pPr>
            <a:r>
              <a:rPr i="0" lang="es" sz="1300" u="none" cap="none" strike="noStrike">
                <a:solidFill>
                  <a:srgbClr val="003B4D"/>
                </a:solidFill>
                <a:latin typeface="Open Sans"/>
                <a:ea typeface="Open Sans"/>
                <a:cs typeface="Open Sans"/>
                <a:sym typeface="Open Sans"/>
              </a:rPr>
              <a:t>Tiempo mínimo que el marcador tiene que esperar antes de ejecutar el próximo intento (al mismo número o a otro si el que estaba marcando llegó a su máximo de reintentos).</a:t>
            </a:r>
            <a:endParaRPr i="0" sz="1300" u="none" cap="none" strike="noStrike">
              <a:solidFill>
                <a:srgbClr val="003B4D"/>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